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8" r:id="rId2"/>
    <p:sldId id="386" r:id="rId3"/>
    <p:sldId id="387" r:id="rId4"/>
    <p:sldId id="422" r:id="rId5"/>
    <p:sldId id="423" r:id="rId6"/>
    <p:sldId id="424" r:id="rId7"/>
    <p:sldId id="425" r:id="rId8"/>
    <p:sldId id="426" r:id="rId9"/>
    <p:sldId id="427" r:id="rId10"/>
    <p:sldId id="260" r:id="rId11"/>
    <p:sldId id="379" r:id="rId12"/>
    <p:sldId id="380" r:id="rId13"/>
    <p:sldId id="381" r:id="rId14"/>
    <p:sldId id="382" r:id="rId15"/>
    <p:sldId id="389" r:id="rId16"/>
    <p:sldId id="452" r:id="rId17"/>
    <p:sldId id="454" r:id="rId18"/>
    <p:sldId id="458" r:id="rId19"/>
    <p:sldId id="455" r:id="rId20"/>
    <p:sldId id="456" r:id="rId21"/>
    <p:sldId id="457" r:id="rId22"/>
    <p:sldId id="459" r:id="rId23"/>
    <p:sldId id="460" r:id="rId24"/>
    <p:sldId id="383" r:id="rId25"/>
    <p:sldId id="384" r:id="rId26"/>
    <p:sldId id="385" r:id="rId27"/>
    <p:sldId id="391" r:id="rId28"/>
    <p:sldId id="378" r:id="rId29"/>
    <p:sldId id="256" r:id="rId30"/>
    <p:sldId id="257" r:id="rId31"/>
    <p:sldId id="258" r:id="rId32"/>
    <p:sldId id="461" r:id="rId33"/>
    <p:sldId id="462" r:id="rId34"/>
    <p:sldId id="463" r:id="rId35"/>
    <p:sldId id="464" r:id="rId36"/>
    <p:sldId id="259" r:id="rId37"/>
    <p:sldId id="390" r:id="rId38"/>
    <p:sldId id="261" r:id="rId39"/>
    <p:sldId id="465" r:id="rId40"/>
    <p:sldId id="26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4" r:id="rId52"/>
    <p:sldId id="403" r:id="rId53"/>
    <p:sldId id="405" r:id="rId54"/>
    <p:sldId id="406" r:id="rId55"/>
    <p:sldId id="46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392" r:id="rId72"/>
    <p:sldId id="263" r:id="rId73"/>
    <p:sldId id="264" r:id="rId74"/>
    <p:sldId id="265" r:id="rId75"/>
    <p:sldId id="266" r:id="rId76"/>
    <p:sldId id="267" r:id="rId77"/>
    <p:sldId id="371" r:id="rId78"/>
    <p:sldId id="270" r:id="rId79"/>
    <p:sldId id="272" r:id="rId80"/>
    <p:sldId id="273" r:id="rId81"/>
    <p:sldId id="274" r:id="rId82"/>
    <p:sldId id="275" r:id="rId83"/>
    <p:sldId id="372" r:id="rId84"/>
    <p:sldId id="276" r:id="rId85"/>
    <p:sldId id="277" r:id="rId86"/>
    <p:sldId id="278" r:id="rId87"/>
    <p:sldId id="373" r:id="rId88"/>
    <p:sldId id="428" r:id="rId89"/>
    <p:sldId id="467" r:id="rId90"/>
    <p:sldId id="468" r:id="rId91"/>
    <p:sldId id="469" r:id="rId92"/>
    <p:sldId id="470" r:id="rId93"/>
    <p:sldId id="429" r:id="rId94"/>
    <p:sldId id="280" r:id="rId95"/>
    <p:sldId id="433" r:id="rId96"/>
    <p:sldId id="434" r:id="rId97"/>
    <p:sldId id="435" r:id="rId98"/>
    <p:sldId id="436" r:id="rId99"/>
    <p:sldId id="437" r:id="rId100"/>
    <p:sldId id="438" r:id="rId101"/>
    <p:sldId id="439" r:id="rId102"/>
    <p:sldId id="430" r:id="rId103"/>
    <p:sldId id="431" r:id="rId104"/>
    <p:sldId id="432" r:id="rId105"/>
    <p:sldId id="287" r:id="rId106"/>
    <p:sldId id="288" r:id="rId107"/>
    <p:sldId id="289" r:id="rId108"/>
    <p:sldId id="290" r:id="rId109"/>
    <p:sldId id="291" r:id="rId110"/>
    <p:sldId id="440" r:id="rId111"/>
    <p:sldId id="441" r:id="rId112"/>
    <p:sldId id="442" r:id="rId113"/>
    <p:sldId id="443" r:id="rId114"/>
    <p:sldId id="444" r:id="rId115"/>
    <p:sldId id="445" r:id="rId116"/>
    <p:sldId id="446" r:id="rId117"/>
    <p:sldId id="447" r:id="rId118"/>
    <p:sldId id="448" r:id="rId119"/>
    <p:sldId id="449" r:id="rId120"/>
    <p:sldId id="450" r:id="rId121"/>
    <p:sldId id="451" r:id="rId122"/>
    <p:sldId id="471" r:id="rId123"/>
    <p:sldId id="292" r:id="rId124"/>
    <p:sldId id="374" r:id="rId125"/>
    <p:sldId id="293" r:id="rId126"/>
    <p:sldId id="294" r:id="rId127"/>
    <p:sldId id="295" r:id="rId128"/>
    <p:sldId id="296" r:id="rId129"/>
    <p:sldId id="297" r:id="rId130"/>
    <p:sldId id="298" r:id="rId131"/>
    <p:sldId id="299" r:id="rId132"/>
    <p:sldId id="300" r:id="rId133"/>
    <p:sldId id="301" r:id="rId134"/>
    <p:sldId id="302" r:id="rId135"/>
    <p:sldId id="303" r:id="rId136"/>
    <p:sldId id="304" r:id="rId137"/>
    <p:sldId id="305" r:id="rId138"/>
    <p:sldId id="306" r:id="rId139"/>
    <p:sldId id="307" r:id="rId140"/>
    <p:sldId id="308" r:id="rId141"/>
    <p:sldId id="309" r:id="rId142"/>
    <p:sldId id="310" r:id="rId143"/>
    <p:sldId id="472" r:id="rId144"/>
    <p:sldId id="473" r:id="rId145"/>
    <p:sldId id="474" r:id="rId146"/>
    <p:sldId id="475" r:id="rId147"/>
    <p:sldId id="311" r:id="rId148"/>
    <p:sldId id="312" r:id="rId149"/>
    <p:sldId id="313" r:id="rId150"/>
    <p:sldId id="314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73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87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1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48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11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70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51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1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0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87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8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24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67FAC-9117-49A3-959A-3DB73FE71FD5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B5CDE-2A7B-44B3-AF8B-F59BEF229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0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Git </a:t>
            </a:r>
            <a:r>
              <a:rPr lang="ko-KR" altLang="en-US" b="1" smtClean="0"/>
              <a:t>인증정보 초기화</a:t>
            </a:r>
            <a:endParaRPr lang="en-US" altLang="ko-KR" b="1" smtClean="0"/>
          </a:p>
          <a:p>
            <a:pPr algn="ctr"/>
            <a:r>
              <a:rPr lang="en-US" altLang="ko-KR" b="1" smtClean="0"/>
              <a:t>(</a:t>
            </a:r>
            <a:r>
              <a:rPr lang="ko-KR" altLang="en-US" b="1" smtClean="0"/>
              <a:t>인프런 </a:t>
            </a:r>
            <a:r>
              <a:rPr lang="en-US" altLang="ko-KR" b="1" smtClean="0"/>
              <a:t>x </a:t>
            </a:r>
            <a:r>
              <a:rPr lang="ko-KR" altLang="en-US" b="1" smtClean="0"/>
              <a:t>부트캠프</a:t>
            </a:r>
            <a:r>
              <a:rPr lang="en-US" altLang="ko-KR" b="1" smtClean="0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841221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Git </a:t>
            </a:r>
            <a:r>
              <a:rPr lang="ko-KR" altLang="en-US" b="1" smtClean="0"/>
              <a:t>소개</a:t>
            </a:r>
            <a:endParaRPr lang="en-US" altLang="ko-KR" b="1" smtClean="0"/>
          </a:p>
          <a:p>
            <a:pPr algn="ctr"/>
            <a:r>
              <a:rPr lang="en-US" altLang="ko-KR" b="1" smtClean="0"/>
              <a:t>(</a:t>
            </a:r>
            <a:r>
              <a:rPr lang="ko-KR" altLang="en-US" b="1" smtClean="0"/>
              <a:t>인프런 </a:t>
            </a:r>
            <a:r>
              <a:rPr lang="en-US" altLang="ko-KR" b="1" smtClean="0"/>
              <a:t>x </a:t>
            </a:r>
            <a:r>
              <a:rPr lang="ko-KR" altLang="en-US" b="1" smtClean="0"/>
              <a:t>부트캠프</a:t>
            </a:r>
            <a:r>
              <a:rPr lang="en-US" altLang="ko-KR" b="1" smtClean="0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515998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419350"/>
            <a:ext cx="53816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37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985837"/>
            <a:ext cx="48482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98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44" y="1241387"/>
            <a:ext cx="9586912" cy="4849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활용 다운로드</a:t>
            </a:r>
            <a:endParaRPr lang="ko-KR" altLang="en-US" b="1"/>
          </a:p>
        </p:txBody>
      </p:sp>
      <p:cxnSp>
        <p:nvCxnSpPr>
          <p:cNvPr id="5" name="직선 연결선 4"/>
          <p:cNvCxnSpPr/>
          <p:nvPr/>
        </p:nvCxnSpPr>
        <p:spPr>
          <a:xfrm>
            <a:off x="2482850" y="2470338"/>
            <a:ext cx="838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041650" y="2762438"/>
            <a:ext cx="1219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0943" y="971350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cd : change directory</a:t>
            </a:r>
            <a:r>
              <a:rPr lang="ko-KR" altLang="en-US" b="1" smtClean="0"/>
              <a:t>의 줄임말로 현재 작업중인 디렉토리의 위치를 이동하는 명령어</a:t>
            </a:r>
            <a:r>
              <a:rPr lang="en-US" altLang="ko-KR" b="1" smtClean="0"/>
              <a:t>!</a:t>
            </a:r>
            <a:r>
              <a:rPr lang="ko-KR" altLang="en-US" b="1" smtClean="0"/>
              <a:t> </a:t>
            </a:r>
            <a:endParaRPr lang="ko-KR" altLang="en-US" b="1"/>
          </a:p>
        </p:txBody>
      </p:sp>
      <p:cxnSp>
        <p:nvCxnSpPr>
          <p:cNvPr id="10" name="직선 연결선 9"/>
          <p:cNvCxnSpPr/>
          <p:nvPr/>
        </p:nvCxnSpPr>
        <p:spPr>
          <a:xfrm>
            <a:off x="4038600" y="3067238"/>
            <a:ext cx="5238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46943" y="2762438"/>
            <a:ext cx="127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freshman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9293" y="3161961"/>
            <a:ext cx="577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*freshman </a:t>
            </a:r>
            <a:r>
              <a:rPr lang="ko-KR" altLang="en-US" b="1" smtClean="0">
                <a:solidFill>
                  <a:srgbClr val="FF0000"/>
                </a:solidFill>
              </a:rPr>
              <a:t>폴더를 생성해서 이쪽에다가 다운로드해라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9293" y="3478164"/>
            <a:ext cx="5772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**</a:t>
            </a:r>
            <a:r>
              <a:rPr lang="ko-KR" altLang="en-US" b="1" smtClean="0">
                <a:solidFill>
                  <a:srgbClr val="FF0000"/>
                </a:solidFill>
              </a:rPr>
              <a:t>만약 폴더 이름을 작성하지 않으면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자동으로</a:t>
            </a:r>
            <a:endParaRPr lang="en-US" altLang="ko-KR" b="1" smtClean="0">
              <a:solidFill>
                <a:srgbClr val="FF0000"/>
              </a:solidFill>
            </a:endParaRPr>
          </a:p>
          <a:p>
            <a:r>
              <a:rPr lang="ko-KR" altLang="en-US" b="1" smtClean="0">
                <a:solidFill>
                  <a:srgbClr val="FF0000"/>
                </a:solidFill>
              </a:rPr>
              <a:t>프로젝트 이름의 폴더로 들어감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4" y="4070833"/>
            <a:ext cx="4417466" cy="144592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428607" y="4229465"/>
            <a:ext cx="17240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89228" y="5206909"/>
            <a:ext cx="766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789228" y="5516756"/>
            <a:ext cx="11985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81794" y="5167906"/>
            <a:ext cx="127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code .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435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code . </a:t>
            </a:r>
            <a:r>
              <a:rPr lang="ko-KR" altLang="en-US" b="1" smtClean="0"/>
              <a:t>입력 후 </a:t>
            </a:r>
            <a:r>
              <a:rPr lang="en-US" altLang="ko-KR" b="1" smtClean="0"/>
              <a:t>enter </a:t>
            </a:r>
            <a:r>
              <a:rPr lang="ko-KR" altLang="en-US" b="1" smtClean="0"/>
              <a:t>입력 시</a:t>
            </a:r>
            <a:r>
              <a:rPr lang="en-US" altLang="ko-KR" b="1" smtClean="0"/>
              <a:t>, </a:t>
            </a:r>
            <a:r>
              <a:rPr lang="ko-KR" altLang="en-US" b="1" smtClean="0"/>
              <a:t>바로 </a:t>
            </a:r>
            <a:r>
              <a:rPr lang="en-US" altLang="ko-KR" b="1" smtClean="0"/>
              <a:t>vs-code</a:t>
            </a:r>
            <a:r>
              <a:rPr lang="ko-KR" altLang="en-US" b="1" smtClean="0"/>
              <a:t>로 이동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666875"/>
            <a:ext cx="66103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27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신입 코드 입력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1447800"/>
            <a:ext cx="6391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893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800225"/>
            <a:ext cx="7820025" cy="3257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신입 코드 입력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319817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2" y="3457575"/>
            <a:ext cx="5133975" cy="2381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12" y="169227"/>
            <a:ext cx="5781675" cy="1800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1893" y="1846214"/>
            <a:ext cx="577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상기 내용은 무시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443" y="5895131"/>
            <a:ext cx="577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git add . =&gt; </a:t>
            </a:r>
            <a:r>
              <a:rPr lang="ko-KR" altLang="en-US" b="1" smtClean="0">
                <a:solidFill>
                  <a:srgbClr val="FF0000"/>
                </a:solidFill>
              </a:rPr>
              <a:t>해당 코드 먼저 입력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38443" y="6332429"/>
            <a:ext cx="1219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638443" y="3883213"/>
            <a:ext cx="266075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" y="169227"/>
            <a:ext cx="3457575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38430" y="2924799"/>
            <a:ext cx="577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**</a:t>
            </a:r>
            <a:r>
              <a:rPr lang="ko-KR" altLang="en-US" b="1" smtClean="0">
                <a:solidFill>
                  <a:srgbClr val="FF0000"/>
                </a:solidFill>
              </a:rPr>
              <a:t>반드시</a:t>
            </a:r>
            <a:r>
              <a:rPr lang="en-US" altLang="ko-KR" b="1" smtClean="0">
                <a:solidFill>
                  <a:srgbClr val="FF0000"/>
                </a:solidFill>
              </a:rPr>
              <a:t>!!!!! =&gt; git commit -m </a:t>
            </a:r>
            <a:r>
              <a:rPr lang="ko-KR" altLang="en-US" b="1" smtClean="0">
                <a:solidFill>
                  <a:srgbClr val="FF0000"/>
                </a:solidFill>
              </a:rPr>
              <a:t>먼저 입력해야함</a:t>
            </a:r>
            <a:r>
              <a:rPr lang="en-US" altLang="ko-KR" b="1" smtClean="0">
                <a:solidFill>
                  <a:srgbClr val="FF0000"/>
                </a:solidFill>
              </a:rPr>
              <a:t>!!!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984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5250"/>
            <a:ext cx="9448800" cy="666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12" y="2967037"/>
            <a:ext cx="2771775" cy="92392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120793" y="6696263"/>
            <a:ext cx="266075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29043" y="6393417"/>
            <a:ext cx="577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**</a:t>
            </a:r>
            <a:r>
              <a:rPr lang="ko-KR" altLang="en-US" b="1" smtClean="0">
                <a:solidFill>
                  <a:srgbClr val="FF0000"/>
                </a:solidFill>
              </a:rPr>
              <a:t>마스터는 우리 회사의 최종상품 </a:t>
            </a:r>
            <a:r>
              <a:rPr lang="en-US" altLang="ko-KR" b="1" smtClean="0">
                <a:solidFill>
                  <a:srgbClr val="FF0000"/>
                </a:solidFill>
              </a:rPr>
              <a:t>= </a:t>
            </a:r>
            <a:r>
              <a:rPr lang="ko-KR" altLang="en-US" b="1" smtClean="0">
                <a:solidFill>
                  <a:srgbClr val="FF0000"/>
                </a:solidFill>
              </a:rPr>
              <a:t>최종웹사이트임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157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6" y="1062037"/>
            <a:ext cx="4848225" cy="1076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2398712"/>
            <a:ext cx="4095750" cy="1095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937" y="3754437"/>
            <a:ext cx="5572125" cy="2886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신입사원은 절대 마스터라는 최종 브랜치에 넣지 못함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cxnSp>
        <p:nvCxnSpPr>
          <p:cNvPr id="7" name="직선 연결선 6"/>
          <p:cNvCxnSpPr/>
          <p:nvPr/>
        </p:nvCxnSpPr>
        <p:spPr>
          <a:xfrm>
            <a:off x="3828943" y="1470213"/>
            <a:ext cx="266075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7893" y="1225389"/>
            <a:ext cx="337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신입사원을 위한 별도의 공간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73343" y="4962713"/>
            <a:ext cx="1847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143" y="4736783"/>
            <a:ext cx="337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*freshman</a:t>
            </a:r>
            <a:r>
              <a:rPr lang="ko-KR" altLang="en-US" b="1" smtClean="0">
                <a:solidFill>
                  <a:srgbClr val="FF0000"/>
                </a:solidFill>
              </a:rPr>
              <a:t>에 데이터 올리기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73343" y="6105713"/>
            <a:ext cx="285125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738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508250"/>
            <a:ext cx="6524625" cy="4305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612" y="60325"/>
            <a:ext cx="5400675" cy="244792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3828943" y="1882963"/>
            <a:ext cx="47626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7393" y="1099622"/>
            <a:ext cx="385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신입사원은 해당 녹색버튼</a:t>
            </a:r>
            <a:endParaRPr lang="en-US" altLang="ko-KR" b="1" smtClean="0">
              <a:solidFill>
                <a:srgbClr val="FF0000"/>
              </a:solidFill>
            </a:endParaRPr>
          </a:p>
          <a:p>
            <a:r>
              <a:rPr lang="ko-KR" altLang="en-US" b="1" smtClean="0">
                <a:solidFill>
                  <a:srgbClr val="FF0000"/>
                </a:solidFill>
              </a:rPr>
              <a:t>클릭</a:t>
            </a:r>
            <a:r>
              <a:rPr lang="en-US" altLang="ko-KR" b="1" smtClean="0">
                <a:solidFill>
                  <a:srgbClr val="FF0000"/>
                </a:solidFill>
              </a:rPr>
              <a:t>!! </a:t>
            </a:r>
            <a:r>
              <a:rPr lang="ko-KR" altLang="en-US" b="1" smtClean="0">
                <a:solidFill>
                  <a:srgbClr val="FF0000"/>
                </a:solidFill>
              </a:rPr>
              <a:t>후 아래와 같이 메시지 발신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433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</a:t>
            </a:r>
            <a:r>
              <a:rPr lang="ko-KR" altLang="en-US" b="1" smtClean="0"/>
              <a:t>소개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780944" y="602018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버전관리 시스템 </a:t>
            </a:r>
            <a:r>
              <a:rPr lang="en-US" altLang="ko-KR" b="1" smtClean="0"/>
              <a:t>(*</a:t>
            </a:r>
            <a:r>
              <a:rPr lang="ko-KR" altLang="en-US" b="1" smtClean="0"/>
              <a:t>일종의 저장소</a:t>
            </a:r>
            <a:r>
              <a:rPr lang="en-US" altLang="ko-KR" b="1" smtClean="0"/>
              <a:t>)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577" y="2457974"/>
            <a:ext cx="4930846" cy="4167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943" y="971350"/>
            <a:ext cx="999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왜 필요할까</a:t>
            </a:r>
            <a:r>
              <a:rPr lang="en-US" altLang="ko-KR" b="1" smtClean="0"/>
              <a:t>? 1) </a:t>
            </a:r>
            <a:r>
              <a:rPr lang="ko-KR" altLang="en-US" b="1" smtClean="0"/>
              <a:t>여러 사람이 함께 작업하다보면 </a:t>
            </a:r>
            <a:r>
              <a:rPr lang="ko-KR" altLang="en-US" b="1" smtClean="0">
                <a:solidFill>
                  <a:srgbClr val="FF0000"/>
                </a:solidFill>
              </a:rPr>
              <a:t>언제 </a:t>
            </a:r>
            <a:r>
              <a:rPr lang="en-US" altLang="ko-KR" b="1" smtClean="0">
                <a:solidFill>
                  <a:srgbClr val="FF0000"/>
                </a:solidFill>
              </a:rPr>
              <a:t>&amp; </a:t>
            </a:r>
            <a:r>
              <a:rPr lang="ko-KR" altLang="en-US" b="1" smtClean="0">
                <a:solidFill>
                  <a:srgbClr val="FF0000"/>
                </a:solidFill>
              </a:rPr>
              <a:t>어떤사람이 파일을 생성하고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저장하고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수정하고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삭제했는지 알아야 할 필요성</a:t>
            </a:r>
            <a:r>
              <a:rPr lang="ko-KR" altLang="en-US" b="1" smtClean="0"/>
              <a:t>이 있음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780943" y="1617681"/>
            <a:ext cx="1099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- 2) </a:t>
            </a:r>
            <a:r>
              <a:rPr lang="ko-KR" altLang="en-US" b="1" smtClean="0"/>
              <a:t>해당 변화를 모두 기록해서 </a:t>
            </a:r>
            <a:r>
              <a:rPr lang="ko-KR" altLang="en-US" b="1" smtClean="0">
                <a:solidFill>
                  <a:srgbClr val="FF0000"/>
                </a:solidFill>
              </a:rPr>
              <a:t>각 기록점마다 어떤 변화가 있었는지 확인하거나 되돌릴 수</a:t>
            </a:r>
            <a:endParaRPr lang="en-US" altLang="ko-KR" b="1" smtClean="0">
              <a:solidFill>
                <a:srgbClr val="FF0000"/>
              </a:solidFill>
            </a:endParaRPr>
          </a:p>
          <a:p>
            <a:r>
              <a:rPr lang="ko-KR" altLang="en-US" b="1" smtClean="0">
                <a:solidFill>
                  <a:srgbClr val="FF0000"/>
                </a:solidFill>
              </a:rPr>
              <a:t>있도록</a:t>
            </a:r>
            <a:r>
              <a:rPr lang="en-US" altLang="ko-KR" b="1" smtClean="0">
                <a:solidFill>
                  <a:srgbClr val="FF0000"/>
                </a:solidFill>
              </a:rPr>
              <a:t>(=</a:t>
            </a:r>
            <a:r>
              <a:rPr lang="ko-KR" altLang="en-US" b="1" smtClean="0">
                <a:solidFill>
                  <a:srgbClr val="FF0000"/>
                </a:solidFill>
              </a:rPr>
              <a:t>복원</a:t>
            </a:r>
            <a:r>
              <a:rPr lang="en-US" altLang="ko-KR" b="1" smtClean="0">
                <a:solidFill>
                  <a:srgbClr val="FF0000"/>
                </a:solidFill>
              </a:rPr>
              <a:t>)</a:t>
            </a:r>
            <a:r>
              <a:rPr lang="ko-KR" altLang="en-US" b="1" smtClean="0">
                <a:solidFill>
                  <a:srgbClr val="FF0000"/>
                </a:solidFill>
              </a:rPr>
              <a:t>할 수 있게 해주는 것</a:t>
            </a:r>
            <a:r>
              <a:rPr lang="ko-KR" altLang="en-US" b="1" smtClean="0"/>
              <a:t>이 바로 </a:t>
            </a:r>
            <a:r>
              <a:rPr lang="en-US" altLang="ko-KR" b="1" smtClean="0"/>
              <a:t>Git!!!</a:t>
            </a:r>
            <a:r>
              <a:rPr lang="ko-KR" altLang="en-US" b="1" smtClean="0"/>
              <a:t> 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643997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12" y="60325"/>
            <a:ext cx="5400675" cy="244792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3828943" y="1882963"/>
            <a:ext cx="47626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7393" y="1099622"/>
            <a:ext cx="385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신입사원은 해당 녹색버튼</a:t>
            </a:r>
            <a:endParaRPr lang="en-US" altLang="ko-KR" b="1" smtClean="0">
              <a:solidFill>
                <a:srgbClr val="FF0000"/>
              </a:solidFill>
            </a:endParaRPr>
          </a:p>
          <a:p>
            <a:r>
              <a:rPr lang="ko-KR" altLang="en-US" b="1" smtClean="0">
                <a:solidFill>
                  <a:srgbClr val="FF0000"/>
                </a:solidFill>
              </a:rPr>
              <a:t>클릭</a:t>
            </a:r>
            <a:r>
              <a:rPr lang="en-US" altLang="ko-KR" b="1" smtClean="0">
                <a:solidFill>
                  <a:srgbClr val="FF0000"/>
                </a:solidFill>
              </a:rPr>
              <a:t>!! </a:t>
            </a:r>
            <a:r>
              <a:rPr lang="ko-KR" altLang="en-US" b="1" smtClean="0">
                <a:solidFill>
                  <a:srgbClr val="FF0000"/>
                </a:solidFill>
              </a:rPr>
              <a:t>후 아래와 같이 메시지 발신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612" y="2938462"/>
            <a:ext cx="5391150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70593" y="5938837"/>
            <a:ext cx="3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신입사원 상기 버튼 클릭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03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50812"/>
            <a:ext cx="6362700" cy="353377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378093" y="3432363"/>
            <a:ext cx="14987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87" y="3830921"/>
            <a:ext cx="4640263" cy="278260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544111" y="4664263"/>
            <a:ext cx="14987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6750" y="4719122"/>
            <a:ext cx="3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마스터에 갈 수 있도록 허락요청</a:t>
            </a:r>
            <a:r>
              <a:rPr lang="en-US" altLang="ko-KR" b="1" smtClean="0">
                <a:solidFill>
                  <a:srgbClr val="FF0000"/>
                </a:solidFill>
              </a:rPr>
              <a:t>!!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167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060450"/>
            <a:ext cx="6524625" cy="43053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536843" y="242271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36843" y="407371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536843" y="441661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900" y="4416613"/>
            <a:ext cx="3854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리더 및 다른 팀원들한테는</a:t>
            </a:r>
            <a:endParaRPr lang="en-US" altLang="ko-KR" b="1" smtClean="0">
              <a:solidFill>
                <a:srgbClr val="FF0000"/>
              </a:solidFill>
            </a:endParaRPr>
          </a:p>
          <a:p>
            <a:r>
              <a:rPr lang="ko-KR" altLang="en-US" b="1" smtClean="0">
                <a:solidFill>
                  <a:srgbClr val="FF0000"/>
                </a:solidFill>
              </a:rPr>
              <a:t>상기와 같이 폴더 생성된것</a:t>
            </a:r>
            <a:endParaRPr lang="en-US" altLang="ko-KR" b="1" smtClean="0">
              <a:solidFill>
                <a:srgbClr val="FF0000"/>
              </a:solidFill>
            </a:endParaRPr>
          </a:p>
          <a:p>
            <a:r>
              <a:rPr lang="ko-KR" altLang="en-US" b="1" smtClean="0">
                <a:solidFill>
                  <a:srgbClr val="FF0000"/>
                </a:solidFill>
              </a:rPr>
              <a:t>확인 가능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7550" y="4085137"/>
            <a:ext cx="3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해당 공간을 브랜치 라고함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042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17475"/>
            <a:ext cx="6819900" cy="363855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860693" y="82886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168543" y="274021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318393" y="210521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668" y="4033015"/>
            <a:ext cx="5554663" cy="26598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38301" y="2878935"/>
            <a:ext cx="227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해당 버튼 클릭 시</a:t>
            </a:r>
            <a:r>
              <a:rPr lang="en-US" altLang="ko-KR" b="1" smtClean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b="1" smtClean="0">
                <a:solidFill>
                  <a:srgbClr val="FF0000"/>
                </a:solidFill>
              </a:rPr>
              <a:t>아래페이지로 이동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545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33387"/>
            <a:ext cx="6858000" cy="157162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292993" y="106381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72350" y="1111249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만약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마음에 안든다면 클릭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2158443"/>
            <a:ext cx="7019925" cy="3152775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3308243" y="481031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87600" y="4857749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만약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마음에 든다면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5892799"/>
            <a:ext cx="96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- Merger pull request </a:t>
            </a:r>
            <a:r>
              <a:rPr lang="ko-KR" altLang="en-US" b="1" smtClean="0">
                <a:solidFill>
                  <a:srgbClr val="FF0000"/>
                </a:solidFill>
              </a:rPr>
              <a:t>버튼 클릭 시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신입이 만든 데이터와 기존 </a:t>
            </a:r>
            <a:r>
              <a:rPr lang="en-US" altLang="ko-KR" b="1" smtClean="0">
                <a:solidFill>
                  <a:srgbClr val="FF0000"/>
                </a:solidFill>
              </a:rPr>
              <a:t>master </a:t>
            </a:r>
            <a:r>
              <a:rPr lang="ko-KR" altLang="en-US" b="1" smtClean="0">
                <a:solidFill>
                  <a:srgbClr val="FF0000"/>
                </a:solidFill>
              </a:rPr>
              <a:t>데이터가 병합됨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108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68262"/>
            <a:ext cx="6905625" cy="345757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311543" y="261321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90900" y="2660649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바뀌게 됨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3822700"/>
            <a:ext cx="4152900" cy="255270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660793" y="5551349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8050" y="5795635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*2</a:t>
            </a:r>
            <a:r>
              <a:rPr lang="ko-KR" altLang="en-US" b="1" smtClean="0">
                <a:solidFill>
                  <a:srgbClr val="FF0000"/>
                </a:solidFill>
              </a:rPr>
              <a:t>개의 버전이 합쳐짐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660793" y="4998899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7846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45269" y="1543050"/>
            <a:ext cx="11701462" cy="3771900"/>
            <a:chOff x="231775" y="571500"/>
            <a:chExt cx="11701462" cy="37719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75" y="571500"/>
              <a:ext cx="6381750" cy="37719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001" y="1206500"/>
              <a:ext cx="5457236" cy="313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2723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481137"/>
            <a:ext cx="68389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808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695450"/>
            <a:ext cx="6743700" cy="3467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4275" y="5300335"/>
            <a:ext cx="7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- </a:t>
            </a:r>
            <a:r>
              <a:rPr lang="ko-KR" altLang="en-US" b="1" smtClean="0">
                <a:solidFill>
                  <a:srgbClr val="FF0000"/>
                </a:solidFill>
              </a:rPr>
              <a:t>마스터에 변화가 생기면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모두가 </a:t>
            </a:r>
            <a:r>
              <a:rPr lang="en-US" altLang="ko-KR" b="1" smtClean="0">
                <a:solidFill>
                  <a:srgbClr val="FF0000"/>
                </a:solidFill>
              </a:rPr>
              <a:t>pull </a:t>
            </a:r>
            <a:r>
              <a:rPr lang="ko-KR" altLang="en-US" b="1" smtClean="0">
                <a:solidFill>
                  <a:srgbClr val="FF0000"/>
                </a:solidFill>
              </a:rPr>
              <a:t>이라는 것을 해야함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4275" y="5622786"/>
            <a:ext cx="7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마스터에 있는 소스코드와 동기화를 시켜준다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88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54275" y="155436"/>
            <a:ext cx="7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1)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lang="ko-KR" altLang="en-US" b="1" smtClean="0">
                <a:solidFill>
                  <a:srgbClr val="FF0000"/>
                </a:solidFill>
              </a:rPr>
              <a:t>전제조건 </a:t>
            </a:r>
            <a:r>
              <a:rPr lang="en-US" altLang="ko-KR" b="1" smtClean="0">
                <a:solidFill>
                  <a:srgbClr val="FF0000"/>
                </a:solidFill>
              </a:rPr>
              <a:t>: </a:t>
            </a:r>
            <a:r>
              <a:rPr lang="ko-KR" altLang="en-US" b="1" smtClean="0">
                <a:solidFill>
                  <a:srgbClr val="FF0000"/>
                </a:solidFill>
              </a:rPr>
              <a:t>지금까지 작업해놓은 소스코드를 삭제하면 안됨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4275" y="524768"/>
            <a:ext cx="7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- </a:t>
            </a:r>
            <a:r>
              <a:rPr lang="ko-KR" altLang="en-US" b="1" smtClean="0">
                <a:solidFill>
                  <a:srgbClr val="FF0000"/>
                </a:solidFill>
              </a:rPr>
              <a:t>우선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저장을 먼저 해야함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894100"/>
            <a:ext cx="4762500" cy="118110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057543" y="1374963"/>
            <a:ext cx="12320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543" y="1749613"/>
            <a:ext cx="20956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54275" y="2556063"/>
            <a:ext cx="7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- Push</a:t>
            </a:r>
            <a:r>
              <a:rPr lang="ko-KR" altLang="en-US" b="1" smtClean="0">
                <a:solidFill>
                  <a:srgbClr val="FF0000"/>
                </a:solidFill>
              </a:rPr>
              <a:t>는 안한 상태에서 </a:t>
            </a:r>
            <a:r>
              <a:rPr lang="en-US" altLang="ko-KR" b="1" smtClean="0">
                <a:solidFill>
                  <a:srgbClr val="FF0000"/>
                </a:solidFill>
              </a:rPr>
              <a:t>git pull origin master </a:t>
            </a:r>
            <a:r>
              <a:rPr lang="ko-KR" altLang="en-US" b="1" smtClean="0">
                <a:solidFill>
                  <a:srgbClr val="FF0000"/>
                </a:solidFill>
              </a:rPr>
              <a:t>함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3151187"/>
            <a:ext cx="5562600" cy="32480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54275" y="6440338"/>
            <a:ext cx="7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- Master </a:t>
            </a:r>
            <a:r>
              <a:rPr lang="ko-KR" altLang="en-US" b="1" smtClean="0">
                <a:solidFill>
                  <a:srgbClr val="FF0000"/>
                </a:solidFill>
              </a:rPr>
              <a:t>브랜치로부터 새로운 코드를 받아온다 라는 뜻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38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</a:t>
            </a:r>
            <a:r>
              <a:rPr lang="ko-KR" altLang="en-US" b="1" smtClean="0"/>
              <a:t>소개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780943" y="602018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은 어디까지나 개인 컴퓨터</a:t>
            </a:r>
            <a:r>
              <a:rPr lang="en-US" altLang="ko-KR" b="1" smtClean="0"/>
              <a:t>(*</a:t>
            </a:r>
            <a:r>
              <a:rPr lang="ko-KR" altLang="en-US" b="1" smtClean="0"/>
              <a:t>로컬컴퓨터</a:t>
            </a:r>
            <a:r>
              <a:rPr lang="en-US" altLang="ko-KR" b="1" smtClean="0"/>
              <a:t>)</a:t>
            </a:r>
            <a:r>
              <a:rPr lang="ko-KR" altLang="en-US" b="1" smtClean="0"/>
              <a:t>에서만 존재함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971350"/>
            <a:ext cx="1001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But, </a:t>
            </a:r>
            <a:r>
              <a:rPr lang="ko-KR" altLang="en-US" b="1" smtClean="0"/>
              <a:t>해당 </a:t>
            </a:r>
            <a:r>
              <a:rPr lang="en-US" altLang="ko-KR" b="1" smtClean="0"/>
              <a:t>Git</a:t>
            </a:r>
            <a:r>
              <a:rPr lang="ko-KR" altLang="en-US" b="1" smtClean="0"/>
              <a:t>을 클라우드처럼 온라인으로 업로드를 해서 홈페이지 및 앱 작업을 할 때</a:t>
            </a:r>
            <a:r>
              <a:rPr lang="en-US" altLang="ko-KR" b="1" smtClean="0"/>
              <a:t>,</a:t>
            </a:r>
          </a:p>
          <a:p>
            <a:r>
              <a:rPr lang="ko-KR" altLang="en-US" b="1" smtClean="0"/>
              <a:t>여러 팀원이 함께 코드를 작업할 수 있도록 </a:t>
            </a:r>
            <a:r>
              <a:rPr lang="en-US" altLang="ko-KR" b="1" smtClean="0">
                <a:solidFill>
                  <a:srgbClr val="FF0000"/>
                </a:solidFill>
              </a:rPr>
              <a:t>Git </a:t>
            </a:r>
            <a:r>
              <a:rPr lang="ko-KR" altLang="en-US" b="1" smtClean="0">
                <a:solidFill>
                  <a:srgbClr val="FF0000"/>
                </a:solidFill>
              </a:rPr>
              <a:t>호스팅 서비스를 지원해주는 것이 바로 </a:t>
            </a:r>
            <a:r>
              <a:rPr lang="en-US" altLang="ko-KR" b="1" smtClean="0">
                <a:solidFill>
                  <a:srgbClr val="FF0000"/>
                </a:solidFill>
              </a:rPr>
              <a:t>Git Hub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40" y="1987013"/>
            <a:ext cx="8110921" cy="43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0875" y="4484570"/>
            <a:ext cx="3899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 smtClean="0">
                <a:solidFill>
                  <a:srgbClr val="FF0000"/>
                </a:solidFill>
              </a:rPr>
              <a:t>각자 로컬컴퓨터 환경에서 작업 후 </a:t>
            </a:r>
            <a:r>
              <a:rPr lang="en-US" altLang="ko-KR" sz="1200" b="1" smtClean="0">
                <a:solidFill>
                  <a:srgbClr val="FF0000"/>
                </a:solidFill>
              </a:rPr>
              <a:t>GitHub</a:t>
            </a:r>
            <a:r>
              <a:rPr lang="ko-KR" altLang="en-US" sz="1200" b="1" smtClean="0">
                <a:solidFill>
                  <a:srgbClr val="FF0000"/>
                </a:solidFill>
              </a:rPr>
              <a:t>에 업로드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3808" y="5094533"/>
            <a:ext cx="214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 smtClean="0">
                <a:solidFill>
                  <a:srgbClr val="FF0000"/>
                </a:solidFill>
              </a:rPr>
              <a:t>각자 로컬컴퓨터 환경으로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다운로드 후 새로운 작업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47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9075" y="187186"/>
            <a:ext cx="7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*git commit </a:t>
            </a:r>
            <a:r>
              <a:rPr lang="ko-KR" altLang="en-US" b="1" smtClean="0">
                <a:solidFill>
                  <a:srgbClr val="FF0000"/>
                </a:solidFill>
              </a:rPr>
              <a:t>개념</a:t>
            </a:r>
            <a:r>
              <a:rPr lang="en-US" altLang="ko-KR" b="1" smtClean="0">
                <a:solidFill>
                  <a:srgbClr val="FF0000"/>
                </a:solidFill>
              </a:rPr>
              <a:t>: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556518"/>
            <a:ext cx="4421188" cy="17208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403475"/>
            <a:ext cx="5308600" cy="288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96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9075" y="187186"/>
            <a:ext cx="7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*git commit </a:t>
            </a:r>
            <a:r>
              <a:rPr lang="ko-KR" altLang="en-US" b="1" smtClean="0">
                <a:solidFill>
                  <a:srgbClr val="FF0000"/>
                </a:solidFill>
              </a:rPr>
              <a:t>특정 시점으로 돌아가기 </a:t>
            </a:r>
            <a:r>
              <a:rPr lang="en-US" altLang="ko-KR" b="1" smtClean="0">
                <a:solidFill>
                  <a:srgbClr val="FF0000"/>
                </a:solidFill>
              </a:rPr>
              <a:t>: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3" y="556519"/>
            <a:ext cx="6275388" cy="33765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3" y="4168289"/>
            <a:ext cx="4724400" cy="23071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0" y="3564911"/>
            <a:ext cx="76009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3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9075" y="187186"/>
            <a:ext cx="7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*git commit </a:t>
            </a:r>
            <a:r>
              <a:rPr lang="ko-KR" altLang="en-US" b="1" smtClean="0">
                <a:solidFill>
                  <a:srgbClr val="FF0000"/>
                </a:solidFill>
              </a:rPr>
              <a:t>특정 시점으로 돌아가기 </a:t>
            </a:r>
            <a:r>
              <a:rPr lang="en-US" altLang="ko-KR" b="1" smtClean="0">
                <a:solidFill>
                  <a:srgbClr val="FF0000"/>
                </a:solidFill>
              </a:rPr>
              <a:t>: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8000" y="58188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https://velog.io/@rain98/%EA%B9%83%ED%97%88%EB%B8%8C-non-fast-forward-%EC%97%90%EB%9F%AC-%ED%95%B4%EA%B2%B0%ED%95%98%EA%B8%B0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642277"/>
            <a:ext cx="5254625" cy="20225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2604586"/>
            <a:ext cx="5762625" cy="866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87" y="3471361"/>
            <a:ext cx="467677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7" y="4046824"/>
            <a:ext cx="5200650" cy="733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468" y="572175"/>
            <a:ext cx="5537283" cy="20324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881" y="4863268"/>
            <a:ext cx="45529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1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5" y="44450"/>
            <a:ext cx="4248150" cy="285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3014662"/>
            <a:ext cx="66484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714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배포하기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798674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976312"/>
            <a:ext cx="66008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364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323975"/>
            <a:ext cx="80200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015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6" y="200025"/>
            <a:ext cx="5414963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623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762125"/>
            <a:ext cx="84677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510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152400"/>
            <a:ext cx="4752975" cy="1504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1871662"/>
            <a:ext cx="37147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1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</a:t>
            </a:r>
            <a:r>
              <a:rPr lang="ko-KR" altLang="en-US" b="1" smtClean="0"/>
              <a:t>소개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780943" y="602018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여러 개발자가 작업을 할 때에도 </a:t>
            </a:r>
            <a:r>
              <a:rPr lang="ko-KR" altLang="en-US" b="1" smtClean="0">
                <a:solidFill>
                  <a:srgbClr val="FF0000"/>
                </a:solidFill>
              </a:rPr>
              <a:t>하나의 폴더에 연결을 해서 작업</a:t>
            </a:r>
            <a:r>
              <a:rPr lang="ko-KR" altLang="en-US" b="1" smtClean="0"/>
              <a:t>할 수도 있음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971350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그 </a:t>
            </a:r>
            <a:r>
              <a:rPr lang="ko-KR" altLang="en-US" b="1" smtClean="0">
                <a:solidFill>
                  <a:srgbClr val="FF0000"/>
                </a:solidFill>
              </a:rPr>
              <a:t>하나의 폴더를 우리는 </a:t>
            </a:r>
            <a:r>
              <a:rPr lang="en-US" altLang="ko-KR" b="1" smtClean="0">
                <a:solidFill>
                  <a:srgbClr val="FF0000"/>
                </a:solidFill>
              </a:rPr>
              <a:t>Repositories</a:t>
            </a:r>
            <a:r>
              <a:rPr lang="ko-KR" altLang="en-US" b="1" smtClean="0"/>
              <a:t>라고 부름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609346"/>
            <a:ext cx="8620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63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912" y="185737"/>
            <a:ext cx="4448175" cy="1876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2224087"/>
            <a:ext cx="4552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85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028700"/>
            <a:ext cx="88106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69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200150"/>
            <a:ext cx="61531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5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428625"/>
            <a:ext cx="51530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59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895" y="571500"/>
            <a:ext cx="4387392" cy="60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10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700087"/>
            <a:ext cx="72485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26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61937"/>
            <a:ext cx="85725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907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86" y="422668"/>
            <a:ext cx="8889773" cy="60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145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071562"/>
            <a:ext cx="5524500" cy="4714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87" y="161209"/>
            <a:ext cx="7823426" cy="65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99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220600"/>
            <a:ext cx="11030176" cy="641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</a:t>
            </a:r>
            <a:r>
              <a:rPr lang="ko-KR" altLang="en-US" b="1" smtClean="0"/>
              <a:t>소개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780943" y="602018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Repositories &gt; </a:t>
            </a:r>
            <a:r>
              <a:rPr lang="ko-KR" altLang="en-US" b="1" smtClean="0"/>
              <a:t>브랜치 </a:t>
            </a:r>
            <a:r>
              <a:rPr lang="en-US" altLang="ko-KR" b="1" smtClean="0"/>
              <a:t>: </a:t>
            </a:r>
            <a:r>
              <a:rPr lang="ko-KR" altLang="en-US" b="1" smtClean="0">
                <a:solidFill>
                  <a:srgbClr val="FF0000"/>
                </a:solidFill>
              </a:rPr>
              <a:t>작업폴더를 여러 개 복사해서 사용하는 개념</a:t>
            </a:r>
            <a:endParaRPr lang="ko-KR" altLang="en-US" b="1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23985" y="1038462"/>
            <a:ext cx="6944031" cy="5563673"/>
            <a:chOff x="2720087" y="971350"/>
            <a:chExt cx="6944031" cy="55636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9144" y="971350"/>
              <a:ext cx="6834974" cy="24750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0087" y="3983377"/>
              <a:ext cx="6944031" cy="255164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485457" y="5141646"/>
            <a:ext cx="32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Merge(*</a:t>
            </a:r>
            <a:r>
              <a:rPr lang="ko-KR" altLang="en-US" b="1" smtClean="0">
                <a:solidFill>
                  <a:srgbClr val="FF0000"/>
                </a:solidFill>
              </a:rPr>
              <a:t>머지</a:t>
            </a:r>
            <a:r>
              <a:rPr lang="en-US" altLang="ko-KR" b="1" smtClean="0">
                <a:solidFill>
                  <a:srgbClr val="FF0000"/>
                </a:solidFill>
              </a:rPr>
              <a:t>) </a:t>
            </a:r>
            <a:r>
              <a:rPr lang="ko-KR" altLang="en-US" b="1" smtClean="0">
                <a:solidFill>
                  <a:srgbClr val="FF0000"/>
                </a:solidFill>
              </a:rPr>
              <a:t>한다고 부름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138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38" y="633412"/>
            <a:ext cx="124110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269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1695450"/>
            <a:ext cx="56197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878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git &amp; Git Hub </a:t>
            </a:r>
            <a:r>
              <a:rPr lang="ko-KR" altLang="en-US" b="1" smtClean="0"/>
              <a:t>오류체크</a:t>
            </a:r>
            <a:r>
              <a:rPr lang="en-US" altLang="ko-KR" b="1" smtClean="0"/>
              <a:t>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3782410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624012"/>
            <a:ext cx="80391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595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428625"/>
            <a:ext cx="74104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07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50721"/>
            <a:ext cx="6610350" cy="55738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10997" y="6063734"/>
            <a:ext cx="3770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https://beagle-dev.tistory.com/244</a:t>
            </a:r>
          </a:p>
        </p:txBody>
      </p:sp>
    </p:spTree>
    <p:extLst>
      <p:ext uri="{BB962C8B-B14F-4D97-AF65-F5344CB8AC3E}">
        <p14:creationId xmlns:p14="http://schemas.microsoft.com/office/powerpoint/2010/main" val="23814555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10997" y="6063734"/>
            <a:ext cx="3770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https://beagle-dev.tistory.com/244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504950"/>
            <a:ext cx="8420100" cy="38481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659714" y="4143130"/>
            <a:ext cx="116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981003" y="4143130"/>
            <a:ext cx="17344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623096" y="4143130"/>
            <a:ext cx="116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7170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678" y="170208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 Hub </a:t>
            </a:r>
            <a:r>
              <a:rPr lang="ko-KR" altLang="en-US" b="1" smtClean="0"/>
              <a:t>오류체크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9" y="841058"/>
            <a:ext cx="28860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9" y="1401401"/>
            <a:ext cx="29337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3" y="1736408"/>
            <a:ext cx="38290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9" y="2709454"/>
            <a:ext cx="75914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3" y="3242853"/>
            <a:ext cx="5676628" cy="194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25881" y="5282139"/>
            <a:ext cx="3564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https://archijude.tistory.com/556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5734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678" y="170208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 Hub </a:t>
            </a:r>
            <a:r>
              <a:rPr lang="ko-KR" altLang="en-US" b="1" smtClean="0"/>
              <a:t>오류체크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3" y="579137"/>
            <a:ext cx="47815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3" y="1045862"/>
            <a:ext cx="711517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7923" y="3922021"/>
            <a:ext cx="321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https://mmol.tistory.com/176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411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678" y="170208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 Hub </a:t>
            </a:r>
            <a:r>
              <a:rPr lang="ko-KR" altLang="en-US" b="1" smtClean="0"/>
              <a:t>오류체크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3" y="573558"/>
            <a:ext cx="65246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27" y="1011708"/>
            <a:ext cx="79629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3" y="3643721"/>
            <a:ext cx="71151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03738" y="5508563"/>
            <a:ext cx="4134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https://coding-factory.tistory.com/619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76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Git </a:t>
            </a:r>
            <a:r>
              <a:rPr lang="en-US" altLang="ko-KR" b="1" smtClean="0"/>
              <a:t>Hub </a:t>
            </a:r>
            <a:r>
              <a:rPr lang="ko-KR" altLang="en-US" b="1" smtClean="0"/>
              <a:t>회원가입</a:t>
            </a:r>
            <a:endParaRPr lang="en-US" altLang="ko-KR" b="1" smtClean="0"/>
          </a:p>
          <a:p>
            <a:pPr algn="ctr"/>
            <a:r>
              <a:rPr lang="en-US" altLang="ko-KR" b="1" smtClean="0"/>
              <a:t>(</a:t>
            </a:r>
            <a:r>
              <a:rPr lang="ko-KR" altLang="en-US" b="1"/>
              <a:t>인프런 </a:t>
            </a:r>
            <a:r>
              <a:rPr lang="en-US" altLang="ko-KR" b="1"/>
              <a:t>x </a:t>
            </a:r>
            <a:r>
              <a:rPr lang="ko-KR" altLang="en-US" b="1"/>
              <a:t>부트캠프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0221688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678" y="170208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 Hub </a:t>
            </a:r>
            <a:r>
              <a:rPr lang="ko-KR" altLang="en-US" b="1" smtClean="0"/>
              <a:t>오류체크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94" y="539540"/>
            <a:ext cx="58388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4" y="2495959"/>
            <a:ext cx="59721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62518" y="4820586"/>
            <a:ext cx="3387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https://woo-dev.tistory.com/76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3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37" y="124691"/>
            <a:ext cx="5948363" cy="20067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95" y="2268068"/>
            <a:ext cx="9528046" cy="396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10985" y="6364696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https://github.com/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196773" y="499385"/>
            <a:ext cx="635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248041" y="2484048"/>
            <a:ext cx="635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5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07" y="981378"/>
            <a:ext cx="9235786" cy="489524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082769" y="3093648"/>
            <a:ext cx="149714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082769" y="3665148"/>
            <a:ext cx="149714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082769" y="4247039"/>
            <a:ext cx="149714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82769" y="5151048"/>
            <a:ext cx="149714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57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3" y="452437"/>
            <a:ext cx="6840420" cy="59531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638" y="441613"/>
            <a:ext cx="3900157" cy="641638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669605" y="5254957"/>
            <a:ext cx="20374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669605" y="5525121"/>
            <a:ext cx="20374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15778" y="6636948"/>
            <a:ext cx="20374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50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22" y="457622"/>
            <a:ext cx="9085552" cy="36208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94" y="3720811"/>
            <a:ext cx="4048207" cy="31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624012"/>
            <a:ext cx="80391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33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45" y="1340443"/>
            <a:ext cx="9589511" cy="41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1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24" y="151200"/>
            <a:ext cx="6792953" cy="6519764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5059514" y="6670964"/>
            <a:ext cx="20374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27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23" y="1128201"/>
            <a:ext cx="9311554" cy="46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6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4" y="548050"/>
            <a:ext cx="11620513" cy="57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62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Hub</a:t>
            </a:r>
            <a:r>
              <a:rPr lang="ko-KR" altLang="en-US" b="1" smtClean="0"/>
              <a:t>소개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780943" y="602018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 Hub</a:t>
            </a:r>
            <a:r>
              <a:rPr lang="ko-KR" altLang="en-US" b="1" smtClean="0"/>
              <a:t>회원가입 후 </a:t>
            </a:r>
            <a:r>
              <a:rPr lang="en-US" altLang="ko-KR" b="1" smtClean="0"/>
              <a:t>Repositories </a:t>
            </a:r>
            <a:r>
              <a:rPr lang="ko-KR" altLang="en-US" b="1" smtClean="0"/>
              <a:t>생성하는 방법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88" y="1100488"/>
            <a:ext cx="10166825" cy="5529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17057" y="2509023"/>
            <a:ext cx="2762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rgbClr val="FF0000"/>
                </a:solidFill>
              </a:rPr>
              <a:t>생성하고 싶은 </a:t>
            </a:r>
            <a:r>
              <a:rPr lang="en-US" altLang="ko-KR" sz="1100" b="1" smtClean="0">
                <a:solidFill>
                  <a:srgbClr val="FF0000"/>
                </a:solidFill>
              </a:rPr>
              <a:t>repositories </a:t>
            </a:r>
            <a:r>
              <a:rPr lang="ko-KR" altLang="en-US" sz="1100" b="1" smtClean="0">
                <a:solidFill>
                  <a:srgbClr val="FF0000"/>
                </a:solidFill>
              </a:rPr>
              <a:t>이름 입력</a:t>
            </a:r>
            <a:r>
              <a:rPr lang="en-US" altLang="ko-KR" sz="1100" b="1" smtClean="0">
                <a:solidFill>
                  <a:srgbClr val="FF0000"/>
                </a:solidFill>
              </a:rPr>
              <a:t>!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7705" y="3531707"/>
            <a:ext cx="2762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</a:rPr>
              <a:t>repositories </a:t>
            </a:r>
            <a:r>
              <a:rPr lang="ko-KR" altLang="en-US" sz="1100" b="1" smtClean="0">
                <a:solidFill>
                  <a:srgbClr val="FF0000"/>
                </a:solidFill>
              </a:rPr>
              <a:t>설명</a:t>
            </a:r>
            <a:r>
              <a:rPr lang="en-US" altLang="ko-KR" sz="1100" b="1" smtClean="0">
                <a:solidFill>
                  <a:srgbClr val="FF0000"/>
                </a:solidFill>
              </a:rPr>
              <a:t>! (*</a:t>
            </a:r>
            <a:r>
              <a:rPr lang="ko-KR" altLang="en-US" sz="1100" b="1" smtClean="0">
                <a:solidFill>
                  <a:srgbClr val="FF0000"/>
                </a:solidFill>
              </a:rPr>
              <a:t>옵션사항</a:t>
            </a:r>
            <a:r>
              <a:rPr lang="en-US" altLang="ko-KR" sz="1100" b="1" smtClean="0">
                <a:solidFill>
                  <a:srgbClr val="FF0000"/>
                </a:solidFill>
              </a:rPr>
              <a:t>)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58479" y="4438691"/>
            <a:ext cx="2092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</a:rPr>
              <a:t>repositories </a:t>
            </a:r>
            <a:r>
              <a:rPr lang="ko-KR" altLang="en-US" sz="1100" b="1" smtClean="0">
                <a:solidFill>
                  <a:srgbClr val="FF0000"/>
                </a:solidFill>
              </a:rPr>
              <a:t>공개설정</a:t>
            </a:r>
            <a:endParaRPr lang="en-US" altLang="ko-KR" sz="1100" b="1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100" b="1" smtClean="0">
                <a:solidFill>
                  <a:srgbClr val="FF0000"/>
                </a:solidFill>
              </a:rPr>
              <a:t>(*google </a:t>
            </a:r>
            <a:r>
              <a:rPr lang="ko-KR" altLang="en-US" sz="1100" b="1" smtClean="0">
                <a:solidFill>
                  <a:srgbClr val="FF0000"/>
                </a:solidFill>
              </a:rPr>
              <a:t>검색여부</a:t>
            </a:r>
            <a:r>
              <a:rPr lang="en-US" altLang="ko-KR" sz="1100" b="1" smtClean="0">
                <a:solidFill>
                  <a:srgbClr val="FF0000"/>
                </a:solidFill>
              </a:rPr>
              <a:t>)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6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Hub</a:t>
            </a:r>
            <a:r>
              <a:rPr lang="ko-KR" altLang="en-US" b="1"/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943" y="602018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Repositories </a:t>
            </a:r>
            <a:r>
              <a:rPr lang="ko-KR" altLang="en-US" b="1" smtClean="0"/>
              <a:t>생성결과</a:t>
            </a:r>
            <a:endParaRPr lang="ko-KR" altLang="en-US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147762"/>
            <a:ext cx="10772775" cy="4562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113" y="2948176"/>
            <a:ext cx="1521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</a:rPr>
              <a:t>repositories </a:t>
            </a:r>
            <a:r>
              <a:rPr lang="ko-KR" altLang="en-US" sz="1100" b="1" smtClean="0">
                <a:solidFill>
                  <a:srgbClr val="FF0000"/>
                </a:solidFill>
              </a:rPr>
              <a:t>이름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286000" y="2948176"/>
            <a:ext cx="10347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455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Hub</a:t>
            </a:r>
            <a:r>
              <a:rPr lang="ko-KR" altLang="en-US" b="1"/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943" y="602018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GitHub </a:t>
            </a:r>
            <a:r>
              <a:rPr lang="ko-KR" altLang="en-US" b="1" smtClean="0"/>
              <a:t>회원가입 후 </a:t>
            </a:r>
            <a:r>
              <a:rPr lang="en-US" altLang="ko-KR" b="1" smtClean="0"/>
              <a:t>vs Code</a:t>
            </a:r>
            <a:r>
              <a:rPr lang="ko-KR" altLang="en-US" b="1" smtClean="0"/>
              <a:t>에서 사용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209675"/>
            <a:ext cx="66579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Hub</a:t>
            </a:r>
            <a:r>
              <a:rPr lang="ko-KR" altLang="en-US" b="1"/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943" y="602018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GitHub </a:t>
            </a:r>
            <a:r>
              <a:rPr lang="ko-KR" altLang="en-US" b="1" smtClean="0"/>
              <a:t>회원가입 후 </a:t>
            </a:r>
            <a:r>
              <a:rPr lang="en-US" altLang="ko-KR" b="1" smtClean="0"/>
              <a:t>vs Code</a:t>
            </a:r>
            <a:r>
              <a:rPr lang="ko-KR" altLang="en-US" b="1" smtClean="0"/>
              <a:t>에서 사용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381125"/>
            <a:ext cx="6686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34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Git Bash </a:t>
            </a:r>
            <a:r>
              <a:rPr lang="ko-KR" altLang="en-US" b="1" smtClean="0"/>
              <a:t>소개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420282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-4763"/>
            <a:ext cx="7400925" cy="6867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525" y="1234944"/>
            <a:ext cx="4632325" cy="6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8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428625"/>
            <a:ext cx="74104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65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33337"/>
            <a:ext cx="74009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75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823912"/>
            <a:ext cx="72199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21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리눅스 </a:t>
            </a:r>
            <a:r>
              <a:rPr lang="en-US" altLang="ko-KR" b="1" smtClean="0"/>
              <a:t>VS </a:t>
            </a:r>
            <a:r>
              <a:rPr lang="ko-KR" altLang="en-US" b="1" smtClean="0"/>
              <a:t>윈도우 차이점 비교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4" name="직사각형 3"/>
          <p:cNvSpPr/>
          <p:nvPr/>
        </p:nvSpPr>
        <p:spPr>
          <a:xfrm>
            <a:off x="3462138" y="3636407"/>
            <a:ext cx="526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https://blog.naver.com/softmate1/222704246399</a:t>
            </a:r>
          </a:p>
        </p:txBody>
      </p:sp>
    </p:spTree>
    <p:extLst>
      <p:ext uri="{BB962C8B-B14F-4D97-AF65-F5344CB8AC3E}">
        <p14:creationId xmlns:p14="http://schemas.microsoft.com/office/powerpoint/2010/main" val="3487201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714500"/>
            <a:ext cx="5248275" cy="3429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2" y="1924050"/>
            <a:ext cx="51149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77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357563" y="804862"/>
            <a:ext cx="5476875" cy="5248276"/>
            <a:chOff x="3328987" y="200025"/>
            <a:chExt cx="5476875" cy="52482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6637" y="200025"/>
              <a:ext cx="5229225" cy="4000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5687" y="833438"/>
              <a:ext cx="5210175" cy="3905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950" y="1457326"/>
              <a:ext cx="5372100" cy="7524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8987" y="2443164"/>
              <a:ext cx="5343525" cy="4667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9012" y="3143252"/>
              <a:ext cx="5133975" cy="304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71862" y="3681415"/>
              <a:ext cx="5248275" cy="6286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7575" y="4543426"/>
              <a:ext cx="5276850" cy="904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20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62338" y="1140619"/>
            <a:ext cx="5267325" cy="4576763"/>
            <a:chOff x="3462337" y="357187"/>
            <a:chExt cx="5267325" cy="45767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9012" y="357187"/>
              <a:ext cx="5133975" cy="3905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2337" y="1315640"/>
              <a:ext cx="5267325" cy="6477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037" y="2531268"/>
              <a:ext cx="4733925" cy="304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8637" y="3403996"/>
              <a:ext cx="3514725" cy="3143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9962" y="4286250"/>
              <a:ext cx="5172075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5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39" y="95250"/>
            <a:ext cx="6923723" cy="60506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40523" y="6145944"/>
            <a:ext cx="2310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https://git-scm.com/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54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</a:t>
            </a:r>
            <a:r>
              <a:rPr lang="ko-KR" altLang="en-US" b="1" smtClean="0"/>
              <a:t>소개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780943" y="602018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GitBash </a:t>
            </a:r>
            <a:r>
              <a:rPr lang="ko-KR" altLang="en-US" b="1" smtClean="0"/>
              <a:t>설치 후 </a:t>
            </a:r>
            <a:r>
              <a:rPr lang="en-US" altLang="ko-KR" b="1" smtClean="0"/>
              <a:t>vs Code</a:t>
            </a:r>
            <a:r>
              <a:rPr lang="ko-KR" altLang="en-US" b="1" smtClean="0"/>
              <a:t>에서 사용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340682"/>
            <a:ext cx="7820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66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Git &amp; GitHub </a:t>
            </a:r>
            <a:r>
              <a:rPr lang="ko-KR" altLang="en-US" b="1" smtClean="0"/>
              <a:t>연결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332688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19" y="1642234"/>
            <a:ext cx="9453563" cy="35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9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환경설정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316546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은 버전관리 시스템</a:t>
            </a:r>
            <a:r>
              <a:rPr lang="en-US" altLang="ko-KR" b="1" smtClean="0"/>
              <a:t>! =&gt; </a:t>
            </a:r>
            <a:r>
              <a:rPr lang="ko-KR" altLang="en-US" b="1" smtClean="0"/>
              <a:t>각 버전에 어떤 변화가 있었는지를 기록 및 확인할 수 있는 폴더 필요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780943" y="971350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눈에 보이지않는 임시비밀 폴더</a:t>
            </a:r>
            <a:r>
              <a:rPr lang="en-US" altLang="ko-KR" b="1" smtClean="0"/>
              <a:t>, ‘.git’ </a:t>
            </a:r>
            <a:r>
              <a:rPr lang="ko-KR" altLang="en-US" b="1" smtClean="0"/>
              <a:t>폴더를 만들어서 작업내용을 추적할 수 있도록해야함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780943" y="1340682"/>
            <a:ext cx="1001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에 임시저장하는 것을 </a:t>
            </a:r>
            <a:r>
              <a:rPr lang="en-US" altLang="ko-KR" b="1" smtClean="0"/>
              <a:t>staging(*</a:t>
            </a:r>
            <a:r>
              <a:rPr lang="ko-KR" altLang="en-US" b="1" smtClean="0"/>
              <a:t>스테이징</a:t>
            </a:r>
            <a:r>
              <a:rPr lang="en-US" altLang="ko-KR" b="1" smtClean="0"/>
              <a:t>)</a:t>
            </a:r>
            <a:r>
              <a:rPr lang="ko-KR" altLang="en-US" b="1" smtClean="0"/>
              <a:t>이라고 부름</a:t>
            </a:r>
            <a:endParaRPr lang="ko-KR" altLang="en-US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23" y="1790700"/>
            <a:ext cx="7943154" cy="467201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7423150" y="2433826"/>
            <a:ext cx="10347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23150" y="2694176"/>
            <a:ext cx="10347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423150" y="2992626"/>
            <a:ext cx="10347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27511" y="4941770"/>
            <a:ext cx="146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 smtClean="0">
                <a:solidFill>
                  <a:srgbClr val="FF0000"/>
                </a:solidFill>
              </a:rPr>
              <a:t>스테이징 된 상태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91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188" y="1022351"/>
            <a:ext cx="8125625" cy="5191124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70175" y="2548126"/>
            <a:ext cx="48355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70175" y="3700651"/>
            <a:ext cx="48355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78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206500"/>
            <a:ext cx="8293308" cy="5137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username </a:t>
            </a:r>
            <a:r>
              <a:rPr lang="ko-KR" altLang="en-US" b="1" smtClean="0"/>
              <a:t>위치확인</a:t>
            </a:r>
            <a:r>
              <a:rPr lang="en-US" altLang="ko-KR" b="1" smtClean="0"/>
              <a:t>!!</a:t>
            </a:r>
            <a:endParaRPr lang="ko-KR" altLang="en-US" b="1"/>
          </a:p>
        </p:txBody>
      </p:sp>
      <p:cxnSp>
        <p:nvCxnSpPr>
          <p:cNvPr id="7" name="직선 연결선 6"/>
          <p:cNvCxnSpPr/>
          <p:nvPr/>
        </p:nvCxnSpPr>
        <p:spPr>
          <a:xfrm>
            <a:off x="6019800" y="2871976"/>
            <a:ext cx="6921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19861" y="2568687"/>
            <a:ext cx="146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*userName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3111" y="4146148"/>
            <a:ext cx="146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 smtClean="0">
                <a:solidFill>
                  <a:srgbClr val="FF0000"/>
                </a:solidFill>
              </a:rPr>
              <a:t>현재 </a:t>
            </a:r>
            <a:r>
              <a:rPr lang="en-US" altLang="ko-KR" sz="1200" b="1" smtClean="0">
                <a:solidFill>
                  <a:srgbClr val="FF0000"/>
                </a:solidFill>
              </a:rPr>
              <a:t>vscode</a:t>
            </a:r>
            <a:r>
              <a:rPr lang="ko-KR" altLang="en-US" sz="1200" b="1" smtClean="0">
                <a:solidFill>
                  <a:srgbClr val="FF0000"/>
                </a:solidFill>
              </a:rPr>
              <a:t>는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r>
              <a:rPr lang="en-US" altLang="ko-KR" sz="1200" b="1" smtClean="0">
                <a:solidFill>
                  <a:srgbClr val="FF0000"/>
                </a:solidFill>
              </a:rPr>
              <a:t>gitBash</a:t>
            </a:r>
            <a:r>
              <a:rPr lang="ko-KR" altLang="en-US" sz="1200" b="1" smtClean="0">
                <a:solidFill>
                  <a:srgbClr val="FF0000"/>
                </a:solidFill>
              </a:rPr>
              <a:t>로 설정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21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email </a:t>
            </a:r>
            <a:r>
              <a:rPr lang="ko-KR" altLang="en-US" b="1" smtClean="0"/>
              <a:t>위치확인</a:t>
            </a:r>
            <a:r>
              <a:rPr lang="en-US" altLang="ko-KR" b="1" smtClean="0"/>
              <a:t>!!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3" y="971350"/>
            <a:ext cx="6910388" cy="25340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63" y="3874701"/>
            <a:ext cx="7224713" cy="248099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7283450" y="1519426"/>
            <a:ext cx="6921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207250" y="3278376"/>
            <a:ext cx="6921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0450" y="5983476"/>
            <a:ext cx="6921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759200" y="5583426"/>
            <a:ext cx="10985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442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editor</a:t>
            </a:r>
            <a:r>
              <a:rPr lang="ko-KR" altLang="en-US" b="1" smtClean="0"/>
              <a:t>설정은 필수사항 아님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225550"/>
            <a:ext cx="10572750" cy="51435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1454150" y="3646676"/>
            <a:ext cx="26733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051550" y="4796026"/>
            <a:ext cx="20955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543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 init </a:t>
            </a:r>
            <a:r>
              <a:rPr lang="ko-KR" altLang="en-US" b="1" smtClean="0"/>
              <a:t>입력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75" y="1130300"/>
            <a:ext cx="9556851" cy="537686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568450" y="2109976"/>
            <a:ext cx="15430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829300" y="4764276"/>
            <a:ext cx="635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194300" y="2338576"/>
            <a:ext cx="635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3711" y="2363145"/>
            <a:ext cx="146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*git init </a:t>
            </a:r>
            <a:r>
              <a:rPr lang="ko-KR" altLang="en-US" sz="1200" b="1" smtClean="0">
                <a:solidFill>
                  <a:srgbClr val="FF0000"/>
                </a:solidFill>
              </a:rPr>
              <a:t>세팅 시</a:t>
            </a:r>
            <a:r>
              <a:rPr lang="en-US" altLang="ko-KR" sz="1200" b="1" smtClean="0">
                <a:solidFill>
                  <a:srgbClr val="FF0000"/>
                </a:solidFill>
              </a:rPr>
              <a:t>, </a:t>
            </a:r>
            <a:r>
              <a:rPr lang="ko-KR" altLang="en-US" sz="1200" b="1" smtClean="0">
                <a:solidFill>
                  <a:srgbClr val="FF0000"/>
                </a:solidFill>
              </a:rPr>
              <a:t>자동으로 배지에 카운팅 됨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34986" y="2363145"/>
            <a:ext cx="37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*git init </a:t>
            </a:r>
            <a:r>
              <a:rPr lang="ko-KR" altLang="en-US" sz="1200" b="1" smtClean="0">
                <a:solidFill>
                  <a:srgbClr val="FF0000"/>
                </a:solidFill>
              </a:rPr>
              <a:t>유의사항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</a:p>
          <a:p>
            <a:r>
              <a:rPr lang="en-US" altLang="ko-KR" sz="1200" b="1" smtClean="0">
                <a:solidFill>
                  <a:srgbClr val="FF0000"/>
                </a:solidFill>
              </a:rPr>
              <a:t>- </a:t>
            </a:r>
            <a:r>
              <a:rPr lang="ko-KR" altLang="en-US" sz="1200" b="1" smtClean="0">
                <a:solidFill>
                  <a:srgbClr val="FF0000"/>
                </a:solidFill>
              </a:rPr>
              <a:t>여러 번 입력하면 안됨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</a:p>
          <a:p>
            <a:r>
              <a:rPr lang="en-US" altLang="ko-KR" sz="1200" b="1" smtClean="0">
                <a:solidFill>
                  <a:srgbClr val="FF0000"/>
                </a:solidFill>
              </a:rPr>
              <a:t>- </a:t>
            </a:r>
            <a:r>
              <a:rPr lang="ko-KR" altLang="en-US" sz="1200" b="1" smtClean="0">
                <a:solidFill>
                  <a:srgbClr val="FF0000"/>
                </a:solidFill>
              </a:rPr>
              <a:t>최초</a:t>
            </a:r>
            <a:r>
              <a:rPr lang="en-US" altLang="ko-KR" sz="1200" b="1" smtClean="0">
                <a:solidFill>
                  <a:srgbClr val="FF0000"/>
                </a:solidFill>
              </a:rPr>
              <a:t>, .git </a:t>
            </a:r>
            <a:r>
              <a:rPr lang="ko-KR" altLang="en-US" sz="1200" b="1" smtClean="0">
                <a:solidFill>
                  <a:srgbClr val="FF0000"/>
                </a:solidFill>
              </a:rPr>
              <a:t>폴더가 존재하지 않을 때 딱 </a:t>
            </a:r>
            <a:r>
              <a:rPr lang="en-US" altLang="ko-KR" sz="1200" b="1" smtClean="0">
                <a:solidFill>
                  <a:srgbClr val="FF0000"/>
                </a:solidFill>
              </a:rPr>
              <a:t>1</a:t>
            </a:r>
            <a:r>
              <a:rPr lang="ko-KR" altLang="en-US" sz="1200" b="1" smtClean="0">
                <a:solidFill>
                  <a:srgbClr val="FF0000"/>
                </a:solidFill>
              </a:rPr>
              <a:t>번만 사용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r>
              <a:rPr lang="en-US" altLang="ko-KR" sz="1200" b="1" smtClean="0">
                <a:solidFill>
                  <a:srgbClr val="FF0000"/>
                </a:solidFill>
              </a:rPr>
              <a:t>- </a:t>
            </a:r>
            <a:r>
              <a:rPr lang="ko-KR" altLang="en-US" sz="1200" b="1" smtClean="0">
                <a:solidFill>
                  <a:srgbClr val="FF0000"/>
                </a:solidFill>
              </a:rPr>
              <a:t>여러 번 입력 시</a:t>
            </a:r>
            <a:r>
              <a:rPr lang="en-US" altLang="ko-KR" sz="1200" b="1" smtClean="0">
                <a:solidFill>
                  <a:srgbClr val="FF0000"/>
                </a:solidFill>
              </a:rPr>
              <a:t>, </a:t>
            </a:r>
            <a:r>
              <a:rPr lang="ko-KR" altLang="en-US" sz="1200" b="1" smtClean="0">
                <a:solidFill>
                  <a:srgbClr val="FF0000"/>
                </a:solidFill>
              </a:rPr>
              <a:t>작업기록이 서로 충돌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296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 </a:t>
            </a:r>
            <a:r>
              <a:rPr lang="ko-KR" altLang="en-US" b="1" smtClean="0"/>
              <a:t>와 </a:t>
            </a:r>
            <a:r>
              <a:rPr lang="en-US" altLang="ko-KR" b="1" smtClean="0"/>
              <a:t>Git Hub </a:t>
            </a:r>
            <a:r>
              <a:rPr lang="ko-KR" altLang="en-US" b="1" smtClean="0"/>
              <a:t>연결하기 </a:t>
            </a:r>
            <a:r>
              <a:rPr lang="en-US" altLang="ko-KR" b="1" smtClean="0"/>
              <a:t>: git remote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35" y="1111250"/>
            <a:ext cx="8345731" cy="467201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476500" y="2338576"/>
            <a:ext cx="284414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350000" y="5716776"/>
            <a:ext cx="284414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5621" y="5783262"/>
            <a:ext cx="542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*git hub</a:t>
            </a:r>
            <a:r>
              <a:rPr lang="ko-KR" altLang="en-US" b="1" smtClean="0">
                <a:solidFill>
                  <a:srgbClr val="FF0000"/>
                </a:solidFill>
              </a:rPr>
              <a:t>에서 주소 복사 시</a:t>
            </a:r>
            <a:r>
              <a:rPr lang="en-US" altLang="ko-KR" b="1" smtClean="0">
                <a:solidFill>
                  <a:srgbClr val="FF0000"/>
                </a:solidFill>
              </a:rPr>
              <a:t>, 01 </a:t>
            </a:r>
            <a:r>
              <a:rPr lang="ko-KR" altLang="en-US" b="1" smtClean="0">
                <a:solidFill>
                  <a:srgbClr val="FF0000"/>
                </a:solidFill>
              </a:rPr>
              <a:t>혹은 물결 삭제</a:t>
            </a:r>
            <a:r>
              <a:rPr lang="en-US" altLang="ko-KR" b="1" smtClean="0">
                <a:solidFill>
                  <a:srgbClr val="FF0000"/>
                </a:solidFill>
              </a:rPr>
              <a:t>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2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연결해야하는 </a:t>
            </a:r>
            <a:r>
              <a:rPr lang="en-US" altLang="ko-KR" b="1" smtClean="0"/>
              <a:t>repositories </a:t>
            </a:r>
            <a:r>
              <a:rPr lang="ko-KR" altLang="en-US" b="1" smtClean="0"/>
              <a:t>주소 찾기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1181586"/>
            <a:ext cx="8772525" cy="502395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816600" y="3938776"/>
            <a:ext cx="4095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751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정상적으로 </a:t>
            </a:r>
            <a:r>
              <a:rPr lang="en-US" altLang="ko-KR" b="1" smtClean="0"/>
              <a:t>git</a:t>
            </a:r>
            <a:r>
              <a:rPr lang="ko-KR" altLang="en-US" b="1" smtClean="0"/>
              <a:t>과 </a:t>
            </a:r>
            <a:r>
              <a:rPr lang="en-US" altLang="ko-KR" b="1" smtClean="0"/>
              <a:t>gitHub</a:t>
            </a:r>
            <a:r>
              <a:rPr lang="ko-KR" altLang="en-US" b="1" smtClean="0"/>
              <a:t>가 연결되었는지 확인하기 위한 작업</a:t>
            </a:r>
            <a:r>
              <a:rPr lang="en-US" altLang="ko-KR" b="1" smtClean="0"/>
              <a:t>!!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780943" y="971350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 remote -v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651000"/>
            <a:ext cx="10391775" cy="4191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6051550" y="5456426"/>
            <a:ext cx="10350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28111" y="5317926"/>
            <a:ext cx="146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 smtClean="0">
                <a:solidFill>
                  <a:srgbClr val="FF0000"/>
                </a:solidFill>
              </a:rPr>
              <a:t>받아오는 것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28111" y="5552876"/>
            <a:ext cx="146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 smtClean="0">
                <a:solidFill>
                  <a:srgbClr val="FF0000"/>
                </a:solidFill>
              </a:rPr>
              <a:t>보내는 것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748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에서 변경이 감지된 파일을 확인하는 명령어 및 작업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780943" y="971350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 status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45" y="1543882"/>
            <a:ext cx="8228311" cy="48124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6191250" y="5215126"/>
            <a:ext cx="6985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432550" y="6123176"/>
            <a:ext cx="6985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32550" y="5983476"/>
            <a:ext cx="6985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64293" y="5123218"/>
            <a:ext cx="217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 smtClean="0">
                <a:solidFill>
                  <a:srgbClr val="FF0000"/>
                </a:solidFill>
              </a:rPr>
              <a:t>변경이 감지되었으나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스테이징</a:t>
            </a:r>
            <a:r>
              <a:rPr lang="en-US" altLang="ko-KR" sz="1200" b="1" smtClean="0">
                <a:solidFill>
                  <a:srgbClr val="FF0000"/>
                </a:solidFill>
              </a:rPr>
              <a:t>(*staging)</a:t>
            </a:r>
            <a:r>
              <a:rPr lang="ko-KR" altLang="en-US" sz="1200" b="1" smtClean="0">
                <a:solidFill>
                  <a:srgbClr val="FF0000"/>
                </a:solidFill>
              </a:rPr>
              <a:t>도 시작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하지 않은 단계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5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50721"/>
            <a:ext cx="6610350" cy="55738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10997" y="6063734"/>
            <a:ext cx="3770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https://beagle-dev.tistory.com/244</a:t>
            </a:r>
          </a:p>
        </p:txBody>
      </p:sp>
    </p:spTree>
    <p:extLst>
      <p:ext uri="{BB962C8B-B14F-4D97-AF65-F5344CB8AC3E}">
        <p14:creationId xmlns:p14="http://schemas.microsoft.com/office/powerpoint/2010/main" val="1551102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에 업로드할 데이터 추적 및 추가하는 방법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780943" y="971350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/>
              <a:t> </a:t>
            </a:r>
            <a:r>
              <a:rPr lang="en-US" altLang="ko-KR" b="1" smtClean="0"/>
              <a:t>add . (*</a:t>
            </a:r>
            <a:r>
              <a:rPr lang="ko-KR" altLang="en-US" b="1" smtClean="0"/>
              <a:t>한 칸 띄어쓰기</a:t>
            </a:r>
            <a:r>
              <a:rPr lang="en-US" altLang="ko-KR" b="1" smtClean="0"/>
              <a:t>)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509944"/>
            <a:ext cx="8362950" cy="485910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152650" y="2979926"/>
            <a:ext cx="16637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064250" y="6237476"/>
            <a:ext cx="5905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22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에 업로드할 데이터가</a:t>
            </a:r>
            <a:r>
              <a:rPr lang="en-US" altLang="ko-KR" b="1" smtClean="0"/>
              <a:t> </a:t>
            </a:r>
            <a:r>
              <a:rPr lang="ko-KR" altLang="en-US" b="1" smtClean="0"/>
              <a:t>정상적으로 추적되고 있는지 재확인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780943" y="971350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en-US" altLang="ko-KR" b="1"/>
              <a:t>git status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511300"/>
            <a:ext cx="6244613" cy="3741737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498850" y="5197663"/>
            <a:ext cx="16637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875" y="1511300"/>
            <a:ext cx="4826400" cy="52212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1943" y="6025950"/>
            <a:ext cx="4451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</a:t>
            </a:r>
            <a:r>
              <a:rPr lang="ko-KR" altLang="en-US" b="1" smtClean="0"/>
              <a:t>추적이 시작된 혹은 </a:t>
            </a:r>
            <a:r>
              <a:rPr lang="en-US" altLang="ko-KR" b="1" smtClean="0"/>
              <a:t>staging</a:t>
            </a:r>
            <a:r>
              <a:rPr lang="ko-KR" altLang="en-US" b="1" smtClean="0"/>
              <a:t>이 완료된</a:t>
            </a:r>
            <a:endParaRPr lang="en-US" altLang="ko-KR" b="1" smtClean="0"/>
          </a:p>
          <a:p>
            <a:pPr algn="ctr"/>
            <a:r>
              <a:rPr lang="ko-KR" altLang="en-US" b="1" smtClean="0"/>
              <a:t>데이터가 출력됨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62850" y="3987800"/>
            <a:ext cx="3943350" cy="2501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1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에 확정저장 및 코멘트 작성하기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780943" y="971350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en-US" altLang="ko-KR" b="1"/>
              <a:t>git </a:t>
            </a:r>
            <a:r>
              <a:rPr lang="en-US" altLang="ko-KR" b="1" smtClean="0"/>
              <a:t>commit</a:t>
            </a:r>
            <a:endParaRPr lang="ko-KR" altLang="en-US" b="1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63" y="1485900"/>
            <a:ext cx="8575875" cy="498633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317750" y="3322826"/>
            <a:ext cx="24511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962650" y="6307326"/>
            <a:ext cx="24511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99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971350"/>
            <a:ext cx="5705475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 commit </a:t>
            </a:r>
            <a:r>
              <a:rPr lang="ko-KR" altLang="en-US" b="1" smtClean="0"/>
              <a:t>결과물 확인하기</a:t>
            </a:r>
            <a:endParaRPr lang="ko-KR" altLang="en-US" b="1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63950" y="3632200"/>
            <a:ext cx="5124450" cy="280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243262" y="2124263"/>
            <a:ext cx="4206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2490" y="2124263"/>
            <a:ext cx="217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 smtClean="0">
                <a:solidFill>
                  <a:srgbClr val="FF0000"/>
                </a:solidFill>
              </a:rPr>
              <a:t>뱃지 안에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카운팅 숫자 사라짐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32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최종적으로 </a:t>
            </a:r>
            <a:r>
              <a:rPr lang="en-US" altLang="ko-KR" b="1" smtClean="0"/>
              <a:t>Git Hub</a:t>
            </a:r>
            <a:r>
              <a:rPr lang="ko-KR" altLang="en-US" b="1" smtClean="0"/>
              <a:t>에 업로드하기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87" y="1244599"/>
            <a:ext cx="8045026" cy="476567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2220912" y="3260913"/>
            <a:ext cx="29987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48362" y="5981887"/>
            <a:ext cx="11699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26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에러 발생 가능</a:t>
            </a:r>
            <a:r>
              <a:rPr lang="en-US" altLang="ko-KR" b="1" smtClean="0"/>
              <a:t>!!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163348"/>
            <a:ext cx="7458075" cy="170497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501467" y="1878922"/>
            <a:ext cx="71516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01467" y="2346513"/>
            <a:ext cx="53956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9412" y="2367727"/>
            <a:ext cx="3364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Username / repositoriesname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12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1657350"/>
            <a:ext cx="5991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38237"/>
            <a:ext cx="85248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8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239837"/>
            <a:ext cx="9839325" cy="5000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943" y="64186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</a:t>
            </a:r>
            <a:r>
              <a:rPr lang="ko-KR" altLang="en-US" b="1" smtClean="0"/>
              <a:t>터미널에서 </a:t>
            </a:r>
            <a:r>
              <a:rPr lang="en-US" altLang="ko-KR" b="1" smtClean="0"/>
              <a:t>git hub </a:t>
            </a:r>
            <a:r>
              <a:rPr lang="ko-KR" altLang="en-US" b="1" smtClean="0"/>
              <a:t>로그인을 허용할 것인지 묻는 질문</a:t>
            </a:r>
            <a:r>
              <a:rPr lang="en-US" altLang="ko-KR" b="1" smtClean="0"/>
              <a:t>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768663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64186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</a:t>
            </a:r>
            <a:r>
              <a:rPr lang="ko-KR" altLang="en-US" b="1" smtClean="0"/>
              <a:t>터미널에서 </a:t>
            </a:r>
            <a:r>
              <a:rPr lang="en-US" altLang="ko-KR" b="1" smtClean="0"/>
              <a:t>git hub </a:t>
            </a:r>
            <a:r>
              <a:rPr lang="ko-KR" altLang="en-US" b="1" smtClean="0"/>
              <a:t>로그인을 허용할 것인지 묻는 질문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340682"/>
            <a:ext cx="9953625" cy="475297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263650" y="4573776"/>
            <a:ext cx="17843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511800" y="4472176"/>
            <a:ext cx="17843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636000" y="4738876"/>
            <a:ext cx="17843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27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10997" y="6063734"/>
            <a:ext cx="3770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https://beagle-dev.tistory.com/244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504950"/>
            <a:ext cx="8420100" cy="38481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659714" y="4143130"/>
            <a:ext cx="116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981003" y="4143130"/>
            <a:ext cx="17344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623096" y="4143130"/>
            <a:ext cx="116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547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64186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</a:t>
            </a:r>
            <a:r>
              <a:rPr lang="ko-KR" altLang="en-US" b="1" smtClean="0"/>
              <a:t>우선</a:t>
            </a:r>
            <a:r>
              <a:rPr lang="en-US" altLang="ko-KR" b="1" smtClean="0"/>
              <a:t>, username</a:t>
            </a:r>
            <a:r>
              <a:rPr lang="ko-KR" altLang="en-US" b="1" smtClean="0"/>
              <a:t>부터 입력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157287"/>
            <a:ext cx="84486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90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64186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</a:t>
            </a:r>
            <a:r>
              <a:rPr lang="ko-KR" altLang="en-US" b="1" smtClean="0"/>
              <a:t>상기 입력 창에서 입력해야할 데이터는 </a:t>
            </a:r>
            <a:r>
              <a:rPr lang="en-US" altLang="ko-KR" b="1" smtClean="0"/>
              <a:t>token </a:t>
            </a:r>
            <a:r>
              <a:rPr lang="ko-KR" altLang="en-US" b="1" smtClean="0"/>
              <a:t>데이터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058186"/>
            <a:ext cx="88677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46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64186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*git hub </a:t>
            </a:r>
            <a:r>
              <a:rPr lang="ko-KR" altLang="en-US" b="1" smtClean="0"/>
              <a:t>메뉴 </a:t>
            </a:r>
            <a:r>
              <a:rPr lang="en-US" altLang="ko-KR" b="1" smtClean="0"/>
              <a:t>&gt; settings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681" y="1099996"/>
            <a:ext cx="7132638" cy="508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46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64186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*git hub </a:t>
            </a:r>
            <a:r>
              <a:rPr lang="ko-KR" altLang="en-US" b="1" smtClean="0"/>
              <a:t>메뉴 </a:t>
            </a:r>
            <a:r>
              <a:rPr lang="en-US" altLang="ko-KR" b="1" smtClean="0"/>
              <a:t>&gt; settings &gt; personal access tokens &gt; generate new token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099421"/>
            <a:ext cx="93821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97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64186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*git hub </a:t>
            </a:r>
            <a:r>
              <a:rPr lang="ko-KR" altLang="en-US" b="1" smtClean="0"/>
              <a:t>메뉴 </a:t>
            </a:r>
            <a:r>
              <a:rPr lang="en-US" altLang="ko-KR" b="1" smtClean="0"/>
              <a:t>&gt; settings &gt; personal access tokens &gt; generate new token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23" y="1238249"/>
            <a:ext cx="9063955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2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64186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*git hub </a:t>
            </a:r>
            <a:r>
              <a:rPr lang="ko-KR" altLang="en-US" b="1" smtClean="0"/>
              <a:t>메뉴 </a:t>
            </a:r>
            <a:r>
              <a:rPr lang="en-US" altLang="ko-KR" b="1" smtClean="0"/>
              <a:t>&gt; settings &gt; personal access tokens &gt; generate new token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154112"/>
            <a:ext cx="100393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84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다양한 결과에 따라서 응대하기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0943" y="64186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*git hub </a:t>
            </a:r>
            <a:r>
              <a:rPr lang="ko-KR" altLang="en-US" b="1" smtClean="0"/>
              <a:t>메뉴 </a:t>
            </a:r>
            <a:r>
              <a:rPr lang="en-US" altLang="ko-KR" b="1" smtClean="0"/>
              <a:t>&gt; settings &gt; personal access tokens &gt; generate new token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096962"/>
            <a:ext cx="84772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82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 push origin master </a:t>
            </a:r>
            <a:r>
              <a:rPr lang="ko-KR" altLang="en-US" b="1" smtClean="0"/>
              <a:t>최종 완료하기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03" y="1245432"/>
            <a:ext cx="8516595" cy="493153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6153150" y="5043676"/>
            <a:ext cx="127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906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내 </a:t>
            </a:r>
            <a:r>
              <a:rPr lang="en-US" altLang="ko-KR" b="1" smtClean="0"/>
              <a:t>GitHub</a:t>
            </a:r>
            <a:r>
              <a:rPr lang="ko-KR" altLang="en-US" b="1" smtClean="0"/>
              <a:t>에서 들어가서 확인하기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158875"/>
            <a:ext cx="8810625" cy="523875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798050" y="2313176"/>
            <a:ext cx="152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615433" y="2143276"/>
            <a:ext cx="217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 smtClean="0">
                <a:solidFill>
                  <a:srgbClr val="FF0000"/>
                </a:solidFill>
              </a:rPr>
              <a:t>가장 마지막 부분을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Git hub</a:t>
            </a:r>
            <a:r>
              <a:rPr lang="ko-KR" altLang="en-US" sz="1200" b="1" smtClean="0">
                <a:solidFill>
                  <a:srgbClr val="FF0000"/>
                </a:solidFill>
              </a:rPr>
              <a:t>에서 </a:t>
            </a:r>
            <a:r>
              <a:rPr lang="en-US" altLang="ko-KR" sz="1200" b="1" smtClean="0">
                <a:solidFill>
                  <a:srgbClr val="FF0000"/>
                </a:solidFill>
              </a:rPr>
              <a:t>“</a:t>
            </a:r>
            <a:r>
              <a:rPr lang="ko-KR" altLang="en-US" sz="1200" b="1" smtClean="0">
                <a:solidFill>
                  <a:srgbClr val="FF0000"/>
                </a:solidFill>
              </a:rPr>
              <a:t>잔디</a:t>
            </a:r>
            <a:r>
              <a:rPr lang="en-US" altLang="ko-KR" sz="1200" b="1" smtClean="0">
                <a:solidFill>
                  <a:srgbClr val="FF0000"/>
                </a:solidFill>
              </a:rPr>
              <a:t>”</a:t>
            </a:r>
            <a:r>
              <a:rPr lang="ko-KR" altLang="en-US" sz="1200" b="1" smtClean="0">
                <a:solidFill>
                  <a:srgbClr val="FF0000"/>
                </a:solidFill>
              </a:rPr>
              <a:t>라고 함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</a:p>
          <a:p>
            <a:pPr algn="ctr"/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개발자가 </a:t>
            </a:r>
            <a:r>
              <a:rPr lang="en-US" altLang="ko-KR" sz="1200" b="1" smtClean="0">
                <a:solidFill>
                  <a:srgbClr val="FF0000"/>
                </a:solidFill>
              </a:rPr>
              <a:t>git hub</a:t>
            </a:r>
            <a:r>
              <a:rPr lang="ko-KR" altLang="en-US" sz="1200" b="1" smtClean="0">
                <a:solidFill>
                  <a:srgbClr val="FF0000"/>
                </a:solidFill>
              </a:rPr>
              <a:t>에서 많은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시간을 보내거나 작업을하면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진한 녹색으로 변경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625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&amp; GitHub </a:t>
            </a:r>
            <a:r>
              <a:rPr lang="ko-KR" altLang="en-US" b="1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</a:t>
            </a:r>
            <a:r>
              <a:rPr lang="ko-KR" altLang="en-US" b="1" smtClean="0"/>
              <a:t>신규로 생성된 </a:t>
            </a:r>
            <a:r>
              <a:rPr lang="en-US" altLang="ko-KR" b="1" smtClean="0"/>
              <a:t>repositories </a:t>
            </a:r>
            <a:r>
              <a:rPr lang="ko-KR" altLang="en-US" b="1" smtClean="0"/>
              <a:t>확인 가능</a:t>
            </a:r>
            <a:r>
              <a:rPr lang="en-US" altLang="ko-KR" b="1" smtClean="0"/>
              <a:t>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971350"/>
            <a:ext cx="5553075" cy="321945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854450" y="3497251"/>
            <a:ext cx="127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4708525"/>
            <a:ext cx="5295900" cy="177165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187949" y="5630851"/>
            <a:ext cx="7747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87949" y="4935892"/>
            <a:ext cx="217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*repositories </a:t>
            </a:r>
            <a:r>
              <a:rPr lang="ko-KR" altLang="en-US" sz="1200" b="1" smtClean="0">
                <a:solidFill>
                  <a:srgbClr val="FF0000"/>
                </a:solidFill>
              </a:rPr>
              <a:t>클릭 시</a:t>
            </a:r>
            <a:r>
              <a:rPr lang="en-US" altLang="ko-KR" sz="1200" b="1" smtClean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Commit message</a:t>
            </a:r>
            <a:r>
              <a:rPr lang="ko-KR" altLang="en-US" sz="1200" b="1" smtClean="0">
                <a:solidFill>
                  <a:srgbClr val="FF0000"/>
                </a:solidFill>
              </a:rPr>
              <a:t>로 설정한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이름 확인 가능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10997" y="6063734"/>
            <a:ext cx="3770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https://beagle-dev.tistory.com/244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376487"/>
            <a:ext cx="80010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67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코알누 버전</a:t>
            </a:r>
            <a:r>
              <a:rPr lang="en-US" altLang="ko-KR" b="1" smtClean="0"/>
              <a:t>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48889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2590800"/>
            <a:ext cx="54387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0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390650"/>
            <a:ext cx="70389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59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" y="673894"/>
            <a:ext cx="11781657" cy="55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6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229" y="251460"/>
            <a:ext cx="5567543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4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6" y="692468"/>
            <a:ext cx="11102268" cy="54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90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95624"/>
            <a:ext cx="8763000" cy="3781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977049"/>
            <a:ext cx="9753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데이터 업로드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208857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409575"/>
            <a:ext cx="7477125" cy="2381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4148137"/>
            <a:ext cx="3962400" cy="428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74" y="5000624"/>
            <a:ext cx="5200650" cy="1695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5" y="2959893"/>
            <a:ext cx="60293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2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12" y="171450"/>
            <a:ext cx="3076575" cy="1143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1314450"/>
            <a:ext cx="6800850" cy="1581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787" y="2895600"/>
            <a:ext cx="3400425" cy="385762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822699" y="2093901"/>
            <a:ext cx="4572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08321" y="1576799"/>
            <a:ext cx="2178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Message</a:t>
            </a:r>
            <a:r>
              <a:rPr lang="ko-KR" altLang="en-US" sz="1200" b="1" smtClean="0">
                <a:solidFill>
                  <a:srgbClr val="FF0000"/>
                </a:solidFill>
              </a:rPr>
              <a:t>의 약자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2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268" y="1180618"/>
            <a:ext cx="5044779" cy="477841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3620" y="0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git config --global user.name "your_name"</a:t>
            </a:r>
            <a:r>
              <a:rPr kumimoji="0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3620" y="500605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git config --global user.email "your_email"</a:t>
            </a:r>
            <a:r>
              <a:rPr kumimoji="0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780"/>
            <a:ext cx="33147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86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200025"/>
            <a:ext cx="7038975" cy="3067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3549650"/>
            <a:ext cx="69818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12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87" y="266700"/>
            <a:ext cx="3781425" cy="3524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662" y="28575"/>
            <a:ext cx="58578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5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62" y="2247900"/>
            <a:ext cx="44862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69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코드가 바뀌어 진다면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9358249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0"/>
            <a:ext cx="6315075" cy="3733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3538537"/>
            <a:ext cx="75819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27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695325"/>
            <a:ext cx="4762500" cy="5467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1" y="249382"/>
            <a:ext cx="34575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873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2619375"/>
            <a:ext cx="96869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70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80" y="3244334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실무에서는 어떻게 작업할까</a:t>
            </a:r>
            <a:r>
              <a:rPr lang="en-US" altLang="ko-KR" b="1" smtClean="0"/>
              <a:t>?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14420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990850" y="522288"/>
            <a:ext cx="6210300" cy="5813425"/>
            <a:chOff x="2990850" y="123825"/>
            <a:chExt cx="6210300" cy="58134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850" y="123825"/>
              <a:ext cx="6210300" cy="32956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0850" y="3233737"/>
              <a:ext cx="4429125" cy="3714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0850" y="3605212"/>
              <a:ext cx="4395340" cy="9731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0850" y="4575175"/>
              <a:ext cx="5082449" cy="5683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3111500" y="3222813"/>
              <a:ext cx="6985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111500" y="3602225"/>
              <a:ext cx="6985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111500" y="4053075"/>
              <a:ext cx="22225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111500" y="5069075"/>
              <a:ext cx="475615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0850" y="5143500"/>
              <a:ext cx="5409712" cy="793750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3111500" y="5564375"/>
              <a:ext cx="18796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활용 업로드</a:t>
            </a:r>
            <a:endParaRPr lang="ko-KR" altLang="en-US" b="1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18" y="0"/>
            <a:ext cx="34575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204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Error </a:t>
            </a:r>
            <a:r>
              <a:rPr lang="ko-KR" altLang="en-US" b="1" smtClean="0"/>
              <a:t>발생 가능</a:t>
            </a:r>
            <a:r>
              <a:rPr lang="en-US" altLang="ko-KR" b="1" smtClean="0"/>
              <a:t>!!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51" y="1101625"/>
            <a:ext cx="6746298" cy="50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2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560708"/>
            <a:ext cx="5857875" cy="416242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6770" y="0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git config --list</a:t>
            </a:r>
            <a:r>
              <a:rPr kumimoji="0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5257257"/>
            <a:ext cx="35718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237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Error </a:t>
            </a:r>
            <a:r>
              <a:rPr lang="ko-KR" altLang="en-US" b="1" smtClean="0"/>
              <a:t>발생 가능</a:t>
            </a:r>
            <a:r>
              <a:rPr lang="en-US" altLang="ko-KR" b="1" smtClean="0"/>
              <a:t>!!</a:t>
            </a:r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89" y="563058"/>
            <a:ext cx="5414622" cy="57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95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Error </a:t>
            </a:r>
            <a:r>
              <a:rPr lang="ko-KR" altLang="en-US" b="1" smtClean="0"/>
              <a:t>발생 가능</a:t>
            </a:r>
            <a:r>
              <a:rPr lang="en-US" altLang="ko-KR" b="1" smtClean="0"/>
              <a:t>!!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428750"/>
            <a:ext cx="7658100" cy="40005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477654" y="1678176"/>
            <a:ext cx="31853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709555" y="3974567"/>
            <a:ext cx="5507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58939" y="3974567"/>
            <a:ext cx="2178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Master</a:t>
            </a:r>
            <a:r>
              <a:rPr lang="ko-KR" altLang="en-US" sz="1200" b="1" smtClean="0">
                <a:solidFill>
                  <a:srgbClr val="FF0000"/>
                </a:solidFill>
              </a:rPr>
              <a:t>로 변경</a:t>
            </a:r>
            <a:r>
              <a:rPr lang="en-US" altLang="ko-KR" sz="1200" b="1" smtClean="0">
                <a:solidFill>
                  <a:srgbClr val="FF0000"/>
                </a:solidFill>
              </a:rPr>
              <a:t>!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64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Error </a:t>
            </a:r>
            <a:r>
              <a:rPr lang="ko-KR" altLang="en-US" b="1" smtClean="0"/>
              <a:t>발생 가능</a:t>
            </a:r>
            <a:r>
              <a:rPr lang="en-US" altLang="ko-KR" b="1" smtClean="0"/>
              <a:t>!!</a:t>
            </a:r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174173"/>
            <a:ext cx="5629275" cy="25146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413337" y="3132904"/>
            <a:ext cx="427593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146405"/>
            <a:ext cx="4876800" cy="103822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6772669" y="4400161"/>
            <a:ext cx="14049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72669" y="5075570"/>
            <a:ext cx="84386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82679" y="3132904"/>
            <a:ext cx="427593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744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활용 다운로드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890712"/>
            <a:ext cx="6248400" cy="3076575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3155950" y="2648138"/>
            <a:ext cx="1803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437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607" y="232686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Git &amp; GitHub </a:t>
            </a:r>
            <a:r>
              <a:rPr lang="ko-KR" altLang="en-US" b="1" smtClean="0"/>
              <a:t>실무활용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780943" y="602018"/>
            <a:ext cx="105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git</a:t>
            </a:r>
            <a:r>
              <a:rPr lang="ko-KR" altLang="en-US" b="1" smtClean="0"/>
              <a:t>활용 다운로드</a:t>
            </a:r>
            <a:endParaRPr lang="ko-KR" altLang="en-US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976437"/>
            <a:ext cx="6505575" cy="29051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7277100" y="3499038"/>
            <a:ext cx="6540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277100" y="4222938"/>
            <a:ext cx="6540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61193" y="3915835"/>
            <a:ext cx="189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*</a:t>
            </a:r>
            <a:r>
              <a:rPr lang="ko-KR" altLang="en-US" b="1" smtClean="0">
                <a:solidFill>
                  <a:srgbClr val="FF0000"/>
                </a:solidFill>
              </a:rPr>
              <a:t>해당 링크 복사</a:t>
            </a:r>
            <a:r>
              <a:rPr lang="en-US" altLang="ko-KR" b="1" smtClean="0">
                <a:solidFill>
                  <a:srgbClr val="FF0000"/>
                </a:solidFill>
              </a:rPr>
              <a:t>!!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6648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009650"/>
            <a:ext cx="9886950" cy="4838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650875"/>
            <a:ext cx="101536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762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2" y="1366837"/>
            <a:ext cx="50196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797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509587"/>
            <a:ext cx="6057900" cy="1114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2828925"/>
            <a:ext cx="77343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387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450850"/>
            <a:ext cx="7848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3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709612"/>
            <a:ext cx="86391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8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1392</Words>
  <Application>Microsoft Office PowerPoint</Application>
  <PresentationFormat>사용자 지정</PresentationFormat>
  <Paragraphs>238</Paragraphs>
  <Slides>150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sejin</cp:lastModifiedBy>
  <cp:revision>331</cp:revision>
  <dcterms:created xsi:type="dcterms:W3CDTF">2023-07-05T22:40:10Z</dcterms:created>
  <dcterms:modified xsi:type="dcterms:W3CDTF">2023-08-30T23:25:21Z</dcterms:modified>
</cp:coreProperties>
</file>